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7" r:id="rId1"/>
  </p:sldMasterIdLst>
  <p:notesMasterIdLst>
    <p:notesMasterId r:id="rId18"/>
  </p:notesMasterIdLst>
  <p:sldIdLst>
    <p:sldId id="464" r:id="rId2"/>
    <p:sldId id="419" r:id="rId3"/>
    <p:sldId id="420" r:id="rId4"/>
    <p:sldId id="465" r:id="rId5"/>
    <p:sldId id="421" r:id="rId6"/>
    <p:sldId id="469" r:id="rId7"/>
    <p:sldId id="422" r:id="rId8"/>
    <p:sldId id="424" r:id="rId9"/>
    <p:sldId id="466" r:id="rId10"/>
    <p:sldId id="467" r:id="rId11"/>
    <p:sldId id="425" r:id="rId12"/>
    <p:sldId id="426" r:id="rId13"/>
    <p:sldId id="427" r:id="rId14"/>
    <p:sldId id="428" r:id="rId15"/>
    <p:sldId id="429" r:id="rId16"/>
    <p:sldId id="392" r:id="rId17"/>
  </p:sldIdLst>
  <p:sldSz cx="9144000" cy="6858000" type="screen4x3"/>
  <p:notesSz cx="6858000" cy="9144000"/>
  <p:embeddedFontLst>
    <p:embeddedFont>
      <p:font typeface="Tahoma" pitchFamily="34" charset="0"/>
      <p:regular r:id="rId19"/>
      <p:bold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Franklin Gothic Demi Cond" pitchFamily="34" charset="0"/>
      <p:regular r:id="rId25"/>
    </p:embeddedFont>
    <p:embeddedFont>
      <p:font typeface="BigNoodleTitling" charset="0"/>
      <p:regular r:id="rId26"/>
    </p:embeddedFont>
    <p:embeddedFont>
      <p:font typeface="Franklin Gothic Book" pitchFamily="34" charset="0"/>
      <p:regular r:id="rId27"/>
      <p:italic r:id="rId28"/>
    </p:embeddedFont>
    <p:embeddedFont>
      <p:font typeface="Lucida Sans Typewriter" pitchFamily="49" charset="0"/>
      <p:regular r:id="rId29"/>
      <p:bold r:id="rId30"/>
      <p:italic r:id="rId31"/>
      <p:boldItalic r:id="rId32"/>
    </p:embeddedFont>
  </p:embeddedFontLst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035" autoAdjust="0"/>
  </p:normalViewPr>
  <p:slideViewPr>
    <p:cSldViewPr>
      <p:cViewPr varScale="1">
        <p:scale>
          <a:sx n="87" d="100"/>
          <a:sy n="87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92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20A95-8F38-4FEA-8F0E-DBC46FBC01F2}" type="datetimeFigureOut">
              <a:rPr lang="da-DK" smtClean="0"/>
              <a:pPr/>
              <a:t>07-02-2011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FB6D06-3734-4FF9-A6DB-70CD07944B5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48281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41D8AA-F99C-417D-AB54-D12639C39CC9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a-DK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842A10-05EF-477A-BF92-2926B8C5650B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a-DK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558E44-05C4-4E26-B336-8910EF3C8B65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a-DK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1CB9C4-CC14-4CD0-8B7F-175F481289F0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a-DK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BB6F7F-AC4B-4D75-A0D7-3E7A91E442E0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a-DK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eldia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res_baggrund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150"/>
            <a:ext cx="9144000" cy="6478588"/>
          </a:xfrm>
          <a:prstGeom prst="rect">
            <a:avLst/>
          </a:prstGeom>
          <a:noFill/>
        </p:spPr>
      </p:pic>
      <p:sp>
        <p:nvSpPr>
          <p:cNvPr id="19458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5400" smtClean="0"/>
            </a:lvl1pPr>
          </a:lstStyle>
          <a:p>
            <a:r>
              <a:rPr lang="da-DK" dirty="0" smtClean="0"/>
              <a:t>Klik for at redigere titeltypografi i masteren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mtClean="0"/>
            </a:lvl1pPr>
          </a:lstStyle>
          <a:p>
            <a:r>
              <a:rPr lang="da-DK" dirty="0" smtClean="0"/>
              <a:t>Klik for at redigere undertiteltypografien i masteren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91631-931B-4DB9-8E61-46803C57F044}" type="datetime1">
              <a:rPr lang="da-DK"/>
              <a:pPr>
                <a:defRPr/>
              </a:pPr>
              <a:t>07-02-2011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73E82-F0FD-4018-A11B-CDC7A92B4462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5860"/>
            <a:ext cx="7400948" cy="484030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a-DK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4E6C2-1E8C-4B68-8E41-CA630023E4E3}" type="datetime1">
              <a:rPr lang="da-DK"/>
              <a:pPr>
                <a:defRPr/>
              </a:pPr>
              <a:t>07-02-2011</a:t>
            </a:fld>
            <a:endParaRPr lang="da-DK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C9DC7-9DCC-4697-A776-686C32BB2EFB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pres_baggrund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92150"/>
            <a:ext cx="9144000" cy="6478588"/>
          </a:xfrm>
          <a:prstGeom prst="rect">
            <a:avLst/>
          </a:prstGeom>
          <a:noFill/>
        </p:spPr>
      </p:pic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68313" y="0"/>
            <a:ext cx="7354887" cy="11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da-DK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68413"/>
            <a:ext cx="7400948" cy="41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a-DK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8625" y="59928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Franklin Gothic Book" pitchFamily="34" charset="0"/>
                <a:cs typeface="+mn-cs"/>
              </a:defRPr>
            </a:lvl1pPr>
          </a:lstStyle>
          <a:p>
            <a:pPr>
              <a:defRPr/>
            </a:pPr>
            <a:fld id="{BA730A86-50C3-4C0D-8AB0-5347F87BB14C}" type="datetime1">
              <a:rPr lang="da-DK"/>
              <a:pPr>
                <a:defRPr/>
              </a:pPr>
              <a:t>07-02-2011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8625" y="6215063"/>
            <a:ext cx="3857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Franklin Gothic Book" pitchFamily="34" charset="0"/>
                <a:cs typeface="+mn-cs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72488" y="5797550"/>
            <a:ext cx="428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Franklin Gothic Book" pitchFamily="34" charset="0"/>
                <a:cs typeface="+mn-cs"/>
              </a:defRPr>
            </a:lvl1pPr>
          </a:lstStyle>
          <a:p>
            <a:pPr>
              <a:defRPr/>
            </a:pPr>
            <a:fld id="{2D803568-48A4-4995-837F-84ADAE2980AB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  <p:cxnSp>
        <p:nvCxnSpPr>
          <p:cNvPr id="20" name="Straight Connector 19"/>
          <p:cNvCxnSpPr>
            <a:cxnSpLocks noChangeShapeType="1"/>
          </p:cNvCxnSpPr>
          <p:nvPr userDrawn="1"/>
        </p:nvCxnSpPr>
        <p:spPr bwMode="auto">
          <a:xfrm>
            <a:off x="468313" y="836613"/>
            <a:ext cx="7343775" cy="1587"/>
          </a:xfrm>
          <a:prstGeom prst="line">
            <a:avLst/>
          </a:prstGeom>
          <a:noFill/>
          <a:ln w="19050" algn="ctr">
            <a:solidFill>
              <a:srgbClr val="C2C217"/>
            </a:solidFill>
            <a:round/>
            <a:headEnd/>
            <a:tailEnd/>
          </a:ln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igNoodleTitling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igNoodleTitling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igNoodleTitling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igNoodleTitling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Demi Cond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Demi Cond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Demi Cond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Demi Cond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rgbClr val="404040"/>
          </a:solidFill>
          <a:latin typeface="Tahoma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rgbClr val="404040"/>
          </a:solidFill>
          <a:latin typeface="Tahoma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rgbClr val="404040"/>
          </a:solidFill>
          <a:latin typeface="Tahoma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200" kern="1200">
          <a:solidFill>
            <a:srgbClr val="404040"/>
          </a:solidFill>
          <a:latin typeface="Tahoma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100" kern="1200">
          <a:solidFill>
            <a:srgbClr val="404040"/>
          </a:solidFill>
          <a:latin typeface="Tahoma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28596" y="285728"/>
            <a:ext cx="8429684" cy="2214578"/>
          </a:xfrm>
        </p:spPr>
        <p:txBody>
          <a:bodyPr/>
          <a:lstStyle/>
          <a:p>
            <a:pPr algn="ctr"/>
            <a:r>
              <a:rPr lang="da-DK" sz="4000" dirty="0" err="1" smtClean="0"/>
              <a:t>Report</a:t>
            </a:r>
            <a:r>
              <a:rPr lang="da-DK" sz="4000" dirty="0" smtClean="0"/>
              <a:t> </a:t>
            </a:r>
            <a:r>
              <a:rPr lang="da-DK" sz="4000" dirty="0" err="1" smtClean="0"/>
              <a:t>Builder</a:t>
            </a:r>
            <a:r>
              <a:rPr lang="da-DK" sz="4000" dirty="0" smtClean="0"/>
              <a:t> 3.0 </a:t>
            </a:r>
            <a:br>
              <a:rPr lang="da-DK" sz="4000" dirty="0" smtClean="0"/>
            </a:br>
            <a:r>
              <a:rPr lang="da-DK" sz="2800" dirty="0" smtClean="0"/>
              <a:t>Modul </a:t>
            </a:r>
            <a:r>
              <a:rPr lang="da-DK" sz="2800" dirty="0"/>
              <a:t>2 - </a:t>
            </a:r>
            <a:r>
              <a:rPr lang="da-DK" sz="2800" dirty="0" smtClean="0"/>
              <a:t>Design Af Simple Rapporter</a:t>
            </a:r>
            <a:endParaRPr lang="da-DK" sz="2800" dirty="0"/>
          </a:p>
        </p:txBody>
      </p:sp>
      <p:pic>
        <p:nvPicPr>
          <p:cNvPr id="3" name="Billede 2" descr="BI Fron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2643182"/>
            <a:ext cx="4743450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Expressions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1"/>
            <a:ext cx="7400948" cy="2592287"/>
          </a:xfrm>
        </p:spPr>
        <p:txBody>
          <a:bodyPr/>
          <a:lstStyle/>
          <a:p>
            <a:r>
              <a:rPr lang="en-US" dirty="0"/>
              <a:t>Expressions </a:t>
            </a:r>
            <a:r>
              <a:rPr lang="en-US" dirty="0" err="1"/>
              <a:t>er</a:t>
            </a:r>
            <a:r>
              <a:rPr lang="en-US" dirty="0"/>
              <a:t> </a:t>
            </a:r>
            <a:r>
              <a:rPr lang="en-US" dirty="0" err="1"/>
              <a:t>centrale</a:t>
            </a:r>
            <a:r>
              <a:rPr lang="en-US" dirty="0"/>
              <a:t> i </a:t>
            </a:r>
            <a:r>
              <a:rPr lang="en-US" dirty="0" err="1"/>
              <a:t>rapportudvikling</a:t>
            </a:r>
            <a:endParaRPr lang="en-US" dirty="0"/>
          </a:p>
          <a:p>
            <a:r>
              <a:rPr lang="da-DK" dirty="0" smtClean="0"/>
              <a:t>Mange rapport egenskaber kan baseres på Expression</a:t>
            </a:r>
          </a:p>
          <a:p>
            <a:pPr lvl="1"/>
            <a:r>
              <a:rPr lang="da-DK" dirty="0" smtClean="0"/>
              <a:t>Font, Color, BackgroundColor, Visibility osv</a:t>
            </a:r>
          </a:p>
          <a:p>
            <a:r>
              <a:rPr lang="da-DK" dirty="0" smtClean="0"/>
              <a:t>Grupper og sorteringer kan baseres på Expression </a:t>
            </a:r>
          </a:p>
          <a:p>
            <a:r>
              <a:rPr lang="da-DK" dirty="0" smtClean="0"/>
              <a:t>VB.Net syntaks</a:t>
            </a:r>
          </a:p>
          <a:p>
            <a:r>
              <a:rPr lang="da-DK" dirty="0" smtClean="0"/>
              <a:t>Expressions starter med ”=”</a:t>
            </a:r>
          </a:p>
          <a:p>
            <a:r>
              <a:rPr lang="da-DK" dirty="0" smtClean="0"/>
              <a:t>Kan bruge en række funktioner</a:t>
            </a:r>
          </a:p>
          <a:p>
            <a:pPr lvl="1"/>
            <a:r>
              <a:rPr lang="da-DK" dirty="0" smtClean="0"/>
              <a:t>IIF, Switch, Left, Mid osv</a:t>
            </a:r>
          </a:p>
          <a:p>
            <a:endParaRPr lang="da-DK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45024"/>
            <a:ext cx="3794735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864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116632"/>
            <a:ext cx="7354887" cy="999381"/>
          </a:xfrm>
          <a:noFill/>
        </p:spPr>
        <p:txBody>
          <a:bodyPr/>
          <a:lstStyle/>
          <a:p>
            <a:pPr eaLnBrk="1" hangingPunct="1"/>
            <a:r>
              <a:rPr lang="en-US" sz="3200" dirty="0" err="1" smtClean="0"/>
              <a:t>Beregnede</a:t>
            </a:r>
            <a:r>
              <a:rPr lang="en-US" sz="3200" dirty="0" smtClean="0"/>
              <a:t> </a:t>
            </a:r>
            <a:r>
              <a:rPr lang="en-US" sz="3200" dirty="0" err="1" smtClean="0"/>
              <a:t>felter</a:t>
            </a:r>
            <a:endParaRPr lang="en-US" sz="3200" dirty="0" smtClean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2880319"/>
          </a:xfrm>
        </p:spPr>
        <p:txBody>
          <a:bodyPr/>
          <a:lstStyle/>
          <a:p>
            <a:r>
              <a:rPr lang="da-DK" dirty="0" smtClean="0"/>
              <a:t>Database Niveau</a:t>
            </a:r>
          </a:p>
          <a:p>
            <a:pPr lvl="1"/>
            <a:r>
              <a:rPr lang="da-DK" dirty="0" smtClean="0"/>
              <a:t>Oprettes i forbindelse med forespørgsel</a:t>
            </a:r>
          </a:p>
          <a:p>
            <a:r>
              <a:rPr lang="da-DK" dirty="0" smtClean="0"/>
              <a:t>Data sæt</a:t>
            </a:r>
          </a:p>
          <a:p>
            <a:pPr lvl="1"/>
            <a:r>
              <a:rPr lang="da-DK" dirty="0" smtClean="0"/>
              <a:t>Kan tilføjes Data sæt</a:t>
            </a:r>
          </a:p>
          <a:p>
            <a:pPr lvl="1"/>
            <a:r>
              <a:rPr lang="da-DK" dirty="0" smtClean="0"/>
              <a:t>”Add Calculated Field”</a:t>
            </a:r>
          </a:p>
          <a:p>
            <a:pPr lvl="1"/>
            <a:r>
              <a:rPr lang="da-DK" dirty="0" smtClean="0"/>
              <a:t>Oprettes som ”Expression”</a:t>
            </a:r>
          </a:p>
          <a:p>
            <a:r>
              <a:rPr lang="da-DK" dirty="0" smtClean="0"/>
              <a:t>I data region</a:t>
            </a:r>
          </a:p>
          <a:p>
            <a:pPr lvl="1"/>
            <a:r>
              <a:rPr lang="da-DK" dirty="0" smtClean="0"/>
              <a:t>Oprettes som beregnet felt i feks tabel eller matrix</a:t>
            </a:r>
          </a:p>
          <a:p>
            <a:pPr lvl="1"/>
            <a:r>
              <a:rPr lang="da-DK" dirty="0"/>
              <a:t>Oprettes som ”Expression</a:t>
            </a:r>
            <a:r>
              <a:rPr lang="da-DK" dirty="0" smtClean="0"/>
              <a:t>”</a:t>
            </a:r>
            <a:endParaRPr lang="da-DK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00475"/>
            <a:ext cx="3114675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924300"/>
            <a:ext cx="2151143" cy="1736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Elbow Connector 3"/>
          <p:cNvCxnSpPr/>
          <p:nvPr/>
        </p:nvCxnSpPr>
        <p:spPr>
          <a:xfrm rot="10800000" flipV="1">
            <a:off x="3293434" y="4393568"/>
            <a:ext cx="2138468" cy="1051656"/>
          </a:xfrm>
          <a:prstGeom prst="bentConnector3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60648"/>
            <a:ext cx="7354887" cy="764703"/>
          </a:xfrm>
          <a:noFill/>
        </p:spPr>
        <p:txBody>
          <a:bodyPr/>
          <a:lstStyle/>
          <a:p>
            <a:pPr eaLnBrk="1" hangingPunct="1"/>
            <a:r>
              <a:rPr lang="en-US" sz="3200" dirty="0" err="1" smtClean="0"/>
              <a:t>Globale</a:t>
            </a:r>
            <a:r>
              <a:rPr lang="en-US" sz="3200" dirty="0" smtClean="0"/>
              <a:t> Collections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3960439"/>
          </a:xfrm>
        </p:spPr>
        <p:txBody>
          <a:bodyPr/>
          <a:lstStyle/>
          <a:p>
            <a:r>
              <a:rPr lang="da-DK" dirty="0" smtClean="0"/>
              <a:t>Bruges ofte i Expressions</a:t>
            </a:r>
          </a:p>
          <a:p>
            <a:r>
              <a:rPr lang="da-DK" dirty="0" smtClean="0"/>
              <a:t>Built-in Fields</a:t>
            </a:r>
          </a:p>
          <a:p>
            <a:pPr lvl="1"/>
            <a:r>
              <a:rPr lang="da-DK" dirty="0" smtClean="0"/>
              <a:t>Sidenummer, rapportnavn, samlet antal sider osv</a:t>
            </a:r>
          </a:p>
          <a:p>
            <a:pPr lvl="1"/>
            <a:r>
              <a:rPr lang="da-DK" dirty="0" smtClean="0"/>
              <a:t>Tilhører Globals collection</a:t>
            </a:r>
          </a:p>
          <a:p>
            <a:r>
              <a:rPr lang="da-DK" dirty="0" smtClean="0"/>
              <a:t>Fields</a:t>
            </a:r>
          </a:p>
          <a:p>
            <a:pPr lvl="1"/>
            <a:r>
              <a:rPr lang="da-DK" dirty="0" smtClean="0"/>
              <a:t>Kolonner fra data sæt</a:t>
            </a:r>
          </a:p>
          <a:p>
            <a:r>
              <a:rPr lang="da-DK" dirty="0" smtClean="0"/>
              <a:t>Parameters</a:t>
            </a:r>
          </a:p>
          <a:p>
            <a:pPr lvl="1"/>
            <a:r>
              <a:rPr lang="da-DK" dirty="0" smtClean="0"/>
              <a:t>Rapport parametre</a:t>
            </a:r>
          </a:p>
          <a:p>
            <a:r>
              <a:rPr lang="da-DK" dirty="0" smtClean="0"/>
              <a:t>ReportItems</a:t>
            </a:r>
          </a:p>
          <a:p>
            <a:pPr lvl="1"/>
            <a:r>
              <a:rPr lang="da-DK" dirty="0" smtClean="0"/>
              <a:t>Teksbokse i rapport</a:t>
            </a:r>
          </a:p>
          <a:p>
            <a:r>
              <a:rPr lang="da-DK" dirty="0" smtClean="0"/>
              <a:t>Variables</a:t>
            </a:r>
          </a:p>
          <a:p>
            <a:pPr lvl="1"/>
            <a:r>
              <a:rPr lang="da-DK" dirty="0" smtClean="0"/>
              <a:t>Variabler i rapport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970" y="1196752"/>
            <a:ext cx="2932660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200" dirty="0" err="1" smtClean="0"/>
              <a:t>Aggregat</a:t>
            </a:r>
            <a:r>
              <a:rPr lang="en-US" sz="3200" dirty="0" smtClean="0"/>
              <a:t> </a:t>
            </a:r>
            <a:r>
              <a:rPr lang="en-US" sz="3200" dirty="0" err="1" smtClean="0"/>
              <a:t>Funktioner</a:t>
            </a:r>
            <a:endParaRPr lang="en-US" sz="3200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1080119"/>
          </a:xfrm>
        </p:spPr>
        <p:txBody>
          <a:bodyPr/>
          <a:lstStyle/>
          <a:p>
            <a:r>
              <a:rPr lang="da-DK" dirty="0" smtClean="0"/>
              <a:t>En række indbyggede Aggregat Funktioner</a:t>
            </a:r>
          </a:p>
          <a:p>
            <a:r>
              <a:rPr lang="da-DK" dirty="0" smtClean="0"/>
              <a:t>Beregnes som standard i oprindeligt Scope</a:t>
            </a:r>
          </a:p>
          <a:p>
            <a:r>
              <a:rPr lang="da-DK" dirty="0" smtClean="0"/>
              <a:t>Specifikt Scope kan angives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32856"/>
            <a:ext cx="2794640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67" y="3445768"/>
            <a:ext cx="5279163" cy="1423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436096" y="2420888"/>
            <a:ext cx="794961" cy="369332"/>
          </a:xfrm>
          <a:prstGeom prst="rect">
            <a:avLst/>
          </a:pr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a-DK" dirty="0" smtClean="0"/>
              <a:t>SCOPE</a:t>
            </a:r>
            <a:endParaRPr lang="da-DK" dirty="0"/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5004048" y="2852936"/>
            <a:ext cx="720080" cy="151216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6632"/>
            <a:ext cx="7354887" cy="999381"/>
          </a:xfrm>
          <a:noFill/>
        </p:spPr>
        <p:txBody>
          <a:bodyPr/>
          <a:lstStyle/>
          <a:p>
            <a:pPr eaLnBrk="1" hangingPunct="1"/>
            <a:r>
              <a:rPr lang="en-US" sz="3200" dirty="0" err="1" smtClean="0"/>
              <a:t>Typer</a:t>
            </a:r>
            <a:r>
              <a:rPr lang="en-US" sz="3200" dirty="0" smtClean="0"/>
              <a:t> </a:t>
            </a:r>
            <a:r>
              <a:rPr lang="en-US" sz="3200" dirty="0" err="1" smtClean="0"/>
              <a:t>af</a:t>
            </a:r>
            <a:r>
              <a:rPr lang="en-US" sz="3200" dirty="0" smtClean="0"/>
              <a:t> </a:t>
            </a:r>
            <a:r>
              <a:rPr lang="en-US" sz="3200" dirty="0" err="1" smtClean="0"/>
              <a:t>Aggregat</a:t>
            </a:r>
            <a:r>
              <a:rPr lang="en-US" sz="3200" dirty="0" smtClean="0"/>
              <a:t> </a:t>
            </a:r>
            <a:r>
              <a:rPr lang="en-US" sz="3200" dirty="0" err="1" smtClean="0"/>
              <a:t>Funktioner</a:t>
            </a:r>
            <a:endParaRPr lang="en-US" sz="3200" dirty="0" smtClean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1080119"/>
          </a:xfrm>
        </p:spPr>
        <p:txBody>
          <a:bodyPr/>
          <a:lstStyle/>
          <a:p>
            <a:r>
              <a:rPr lang="da-DK" dirty="0" smtClean="0"/>
              <a:t>Standard Aggregat funktioner</a:t>
            </a:r>
          </a:p>
          <a:p>
            <a:pPr lvl="1"/>
            <a:r>
              <a:rPr lang="da-DK" dirty="0" smtClean="0"/>
              <a:t>SUM, COUNT, COUNTDISTINCT, AVG, MIN, MAX</a:t>
            </a:r>
          </a:p>
          <a:p>
            <a:r>
              <a:rPr lang="da-DK" dirty="0" smtClean="0"/>
              <a:t>Række funktioner</a:t>
            </a:r>
          </a:p>
          <a:p>
            <a:pPr lvl="1"/>
            <a:r>
              <a:rPr lang="da-DK" dirty="0" smtClean="0"/>
              <a:t>COUNTROWS</a:t>
            </a:r>
          </a:p>
          <a:p>
            <a:r>
              <a:rPr lang="da-DK" dirty="0" smtClean="0"/>
              <a:t>Akkumulerede beregninger</a:t>
            </a:r>
          </a:p>
          <a:p>
            <a:pPr lvl="1"/>
            <a:r>
              <a:rPr lang="da-DK" dirty="0" smtClean="0"/>
              <a:t>ROWNUMBER, RUNNINGVALUE</a:t>
            </a:r>
          </a:p>
          <a:p>
            <a:r>
              <a:rPr lang="da-DK" dirty="0" smtClean="0"/>
              <a:t>Navigation funktioner</a:t>
            </a:r>
          </a:p>
          <a:p>
            <a:pPr lvl="1"/>
            <a:r>
              <a:rPr lang="da-DK" dirty="0" smtClean="0"/>
              <a:t>FIRST, LAST, </a:t>
            </a:r>
            <a:r>
              <a:rPr lang="da-DK" dirty="0" smtClean="0"/>
              <a:t>PREVIOUS</a:t>
            </a:r>
            <a:endParaRPr lang="da-DK" dirty="0" smtClean="0"/>
          </a:p>
          <a:p>
            <a:r>
              <a:rPr lang="da-DK" dirty="0" smtClean="0"/>
              <a:t>AGGREGATE</a:t>
            </a:r>
          </a:p>
          <a:p>
            <a:pPr lvl="1"/>
            <a:r>
              <a:rPr lang="da-DK" dirty="0" smtClean="0"/>
              <a:t>Bruger Server Aggregat</a:t>
            </a:r>
          </a:p>
          <a:p>
            <a:pPr lvl="1"/>
            <a:r>
              <a:rPr lang="da-DK" dirty="0" smtClean="0"/>
              <a:t>Vigtigt ved brug af data fra Cube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/>
          <a:lstStyle/>
          <a:p>
            <a:pPr eaLnBrk="1" hangingPunct="1"/>
            <a:r>
              <a:rPr lang="en-US" sz="3600" dirty="0" smtClean="0"/>
              <a:t>Expressions </a:t>
            </a:r>
            <a:r>
              <a:rPr lang="en-US" sz="3600" dirty="0" err="1" smtClean="0"/>
              <a:t>og</a:t>
            </a:r>
            <a:r>
              <a:rPr lang="en-US" sz="3600" dirty="0" smtClean="0"/>
              <a:t> </a:t>
            </a:r>
            <a:r>
              <a:rPr lang="en-US" sz="3600" dirty="0" err="1" smtClean="0"/>
              <a:t>betinget</a:t>
            </a:r>
            <a:r>
              <a:rPr lang="en-US" sz="3600" dirty="0" smtClean="0"/>
              <a:t> </a:t>
            </a:r>
            <a:r>
              <a:rPr lang="en-US" sz="3600" dirty="0" err="1" smtClean="0"/>
              <a:t>Formatering</a:t>
            </a:r>
            <a:endParaRPr lang="en-GB" sz="3600" dirty="0" smtClean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2875310"/>
          </a:xfrm>
        </p:spPr>
        <p:txBody>
          <a:bodyPr/>
          <a:lstStyle/>
          <a:p>
            <a:pPr eaLnBrk="1" hangingPunct="1"/>
            <a:r>
              <a:rPr lang="en-US" dirty="0" err="1" smtClean="0"/>
              <a:t>Udtryk</a:t>
            </a:r>
            <a:r>
              <a:rPr lang="en-US" dirty="0" smtClean="0"/>
              <a:t> </a:t>
            </a:r>
            <a:r>
              <a:rPr lang="en-US" dirty="0" err="1" smtClean="0"/>
              <a:t>til</a:t>
            </a:r>
            <a:r>
              <a:rPr lang="en-US" dirty="0" smtClean="0"/>
              <a:t> </a:t>
            </a:r>
            <a:r>
              <a:rPr lang="en-US" dirty="0" err="1" smtClean="0"/>
              <a:t>dynamisk</a:t>
            </a:r>
            <a:r>
              <a:rPr lang="en-US" dirty="0" smtClean="0"/>
              <a:t> </a:t>
            </a:r>
            <a:r>
              <a:rPr lang="en-US" dirty="0" err="1" smtClean="0"/>
              <a:t>formatering</a:t>
            </a:r>
            <a:endParaRPr lang="en-GB" dirty="0" smtClean="0"/>
          </a:p>
          <a:p>
            <a:pPr eaLnBrk="1" hangingPunct="1"/>
            <a:r>
              <a:rPr lang="en-US" dirty="0" err="1" smtClean="0"/>
              <a:t>Brug</a:t>
            </a:r>
            <a:endParaRPr lang="en-GB" dirty="0" smtClean="0"/>
          </a:p>
          <a:p>
            <a:pPr lvl="1" eaLnBrk="1" hangingPunct="1"/>
            <a:r>
              <a:rPr lang="en-US" dirty="0" err="1" smtClean="0"/>
              <a:t>Markér</a:t>
            </a:r>
            <a:r>
              <a:rPr lang="en-US" dirty="0" smtClean="0"/>
              <a:t> </a:t>
            </a:r>
            <a:r>
              <a:rPr lang="en-US" dirty="0" smtClean="0"/>
              <a:t>negative, positive, </a:t>
            </a:r>
            <a:r>
              <a:rPr lang="en-US" dirty="0" err="1" smtClean="0"/>
              <a:t>høje</a:t>
            </a:r>
            <a:r>
              <a:rPr lang="en-US" dirty="0" smtClean="0"/>
              <a:t> </a:t>
            </a:r>
            <a:r>
              <a:rPr lang="en-US" dirty="0" err="1" smtClean="0"/>
              <a:t>eller</a:t>
            </a:r>
            <a:r>
              <a:rPr lang="en-US" dirty="0" smtClean="0"/>
              <a:t> lave </a:t>
            </a:r>
            <a:r>
              <a:rPr lang="en-US" dirty="0" err="1" smtClean="0"/>
              <a:t>værdier</a:t>
            </a:r>
            <a:endParaRPr lang="en-GB" dirty="0" smtClean="0"/>
          </a:p>
          <a:p>
            <a:pPr lvl="1" eaLnBrk="1" hangingPunct="1"/>
            <a:r>
              <a:rPr lang="en-US" dirty="0" err="1" smtClean="0"/>
              <a:t>Farve</a:t>
            </a:r>
            <a:r>
              <a:rPr lang="en-US" dirty="0" smtClean="0"/>
              <a:t> for at </a:t>
            </a:r>
            <a:r>
              <a:rPr lang="en-US" dirty="0" err="1" smtClean="0"/>
              <a:t>adskille</a:t>
            </a:r>
            <a:r>
              <a:rPr lang="en-US" dirty="0" smtClean="0"/>
              <a:t> </a:t>
            </a:r>
            <a:r>
              <a:rPr lang="en-US" dirty="0" err="1" smtClean="0"/>
              <a:t>eller</a:t>
            </a:r>
            <a:r>
              <a:rPr lang="en-US" dirty="0" smtClean="0"/>
              <a:t> </a:t>
            </a:r>
            <a:r>
              <a:rPr lang="en-US" dirty="0" err="1" smtClean="0"/>
              <a:t>fremhæve</a:t>
            </a:r>
            <a:r>
              <a:rPr lang="en-US" dirty="0" smtClean="0"/>
              <a:t> </a:t>
            </a:r>
            <a:r>
              <a:rPr lang="en-US" dirty="0" err="1" smtClean="0"/>
              <a:t>rækker</a:t>
            </a:r>
            <a:endParaRPr lang="en-US" dirty="0" smtClean="0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539552" y="2492896"/>
            <a:ext cx="5715000" cy="341257"/>
          </a:xfrm>
          <a:prstGeom prst="roundRect">
            <a:avLst>
              <a:gd name="adj" fmla="val 14880"/>
            </a:avLst>
          </a:prstGeom>
          <a:solidFill>
            <a:srgbClr val="F6F7EB"/>
          </a:solidFill>
          <a:ln w="9525" algn="ctr">
            <a:solidFill>
              <a:srgbClr val="808080"/>
            </a:solidFill>
            <a:round/>
            <a:headEnd/>
            <a:tailEnd/>
          </a:ln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l" defTabSz="457200">
              <a:lnSpc>
                <a:spcPct val="90000"/>
              </a:lnSpc>
              <a:buClr>
                <a:srgbClr val="8DACD0"/>
              </a:buClr>
              <a:buSzPct val="70000"/>
              <a:tabLst>
                <a:tab pos="457200" algn="l"/>
              </a:tabLst>
              <a:defRPr/>
            </a:pPr>
            <a:r>
              <a:rPr lang="en-US" sz="1600" dirty="0">
                <a:latin typeface="Lucida Sans Typewriter" pitchFamily="49" charset="0"/>
              </a:rPr>
              <a:t> =IIF(Me.Value &lt; 0, "Red", "Black") 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539552" y="3140968"/>
            <a:ext cx="6840760" cy="341257"/>
          </a:xfrm>
          <a:prstGeom prst="roundRect">
            <a:avLst>
              <a:gd name="adj" fmla="val 14880"/>
            </a:avLst>
          </a:prstGeom>
          <a:solidFill>
            <a:srgbClr val="F6F7EB"/>
          </a:solidFill>
          <a:ln w="9525" algn="ctr">
            <a:solidFill>
              <a:srgbClr val="808080"/>
            </a:solidFill>
            <a:round/>
            <a:headEnd/>
            <a:tailEnd/>
          </a:ln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l" defTabSz="457200">
              <a:lnSpc>
                <a:spcPct val="90000"/>
              </a:lnSpc>
              <a:buClr>
                <a:srgbClr val="8DACD0"/>
              </a:buClr>
              <a:buSzPct val="70000"/>
              <a:tabLst>
                <a:tab pos="457200" algn="l"/>
              </a:tabLst>
              <a:defRPr/>
            </a:pPr>
            <a:r>
              <a:rPr lang="en-US" sz="1600" dirty="0">
                <a:latin typeface="Lucida Sans Typewriter" pitchFamily="49" charset="0"/>
              </a:rPr>
              <a:t> =</a:t>
            </a:r>
            <a:r>
              <a:rPr lang="en-US" sz="1600" dirty="0" smtClean="0">
                <a:latin typeface="Lucida Sans Typewriter" pitchFamily="49" charset="0"/>
              </a:rPr>
              <a:t>IIF(ROWNUMBER(Nothing) Mod 2, “Green", “No Color") </a:t>
            </a:r>
            <a:endParaRPr lang="en-US" sz="1600" dirty="0">
              <a:latin typeface="Lucida Sans Typewriter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Modul 2 – Opgaver Del II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4473922"/>
          </a:xfrm>
        </p:spPr>
        <p:txBody>
          <a:bodyPr/>
          <a:lstStyle/>
          <a:p>
            <a:r>
              <a:rPr lang="da-DK" dirty="0" smtClean="0"/>
              <a:t>Opgave 2</a:t>
            </a:r>
          </a:p>
          <a:p>
            <a:pPr lvl="1"/>
            <a:r>
              <a:rPr lang="da-DK" dirty="0" smtClean="0"/>
              <a:t>Internet salg fordelt på medarbejder</a:t>
            </a:r>
          </a:p>
        </p:txBody>
      </p:sp>
      <p:pic>
        <p:nvPicPr>
          <p:cNvPr id="4" name="Billede 3" descr="lab_exercise_smal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1412775"/>
            <a:ext cx="2743583" cy="34294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Modul</a:t>
            </a:r>
            <a:r>
              <a:rPr lang="en-US" dirty="0" smtClean="0"/>
              <a:t> 2 - Design </a:t>
            </a:r>
            <a:r>
              <a:rPr lang="en-US" dirty="0" err="1" smtClean="0"/>
              <a:t>Af</a:t>
            </a:r>
            <a:r>
              <a:rPr lang="en-US" dirty="0" smtClean="0"/>
              <a:t> Simple </a:t>
            </a:r>
            <a:r>
              <a:rPr lang="en-US" dirty="0" err="1" smtClean="0"/>
              <a:t>Rapporter</a:t>
            </a:r>
            <a:endParaRPr lang="en-US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908720"/>
            <a:ext cx="7027862" cy="3168352"/>
          </a:xfrm>
        </p:spPr>
        <p:txBody>
          <a:bodyPr/>
          <a:lstStyle/>
          <a:p>
            <a:pPr eaLnBrk="1" hangingPunct="1"/>
            <a:r>
              <a:rPr lang="en-US" dirty="0" smtClean="0"/>
              <a:t>Data Sources</a:t>
            </a:r>
          </a:p>
          <a:p>
            <a:pPr eaLnBrk="1" hangingPunct="1"/>
            <a:r>
              <a:rPr lang="en-US" dirty="0" smtClean="0"/>
              <a:t>Data </a:t>
            </a:r>
            <a:r>
              <a:rPr lang="en-US" dirty="0" err="1" smtClean="0"/>
              <a:t>sæt</a:t>
            </a:r>
            <a:endParaRPr lang="en-US" dirty="0" smtClean="0"/>
          </a:p>
          <a:p>
            <a:pPr eaLnBrk="1" hangingPunct="1"/>
            <a:r>
              <a:rPr lang="en-US" dirty="0" err="1" smtClean="0"/>
              <a:t>Tabel</a:t>
            </a:r>
            <a:endParaRPr lang="en-US" dirty="0" smtClean="0"/>
          </a:p>
          <a:p>
            <a:pPr eaLnBrk="1" hangingPunct="1"/>
            <a:r>
              <a:rPr lang="en-US" dirty="0" err="1" smtClean="0"/>
              <a:t>Gruppering</a:t>
            </a:r>
            <a:endParaRPr lang="en-US" dirty="0" smtClean="0"/>
          </a:p>
          <a:p>
            <a:pPr eaLnBrk="1" hangingPunct="1"/>
            <a:r>
              <a:rPr lang="en-US" dirty="0" smtClean="0"/>
              <a:t>Headers </a:t>
            </a:r>
            <a:r>
              <a:rPr lang="en-US" dirty="0" err="1" smtClean="0"/>
              <a:t>og</a:t>
            </a:r>
            <a:r>
              <a:rPr lang="en-US" dirty="0" smtClean="0"/>
              <a:t> Footers</a:t>
            </a:r>
          </a:p>
          <a:p>
            <a:pPr eaLnBrk="1" hangingPunct="1"/>
            <a:r>
              <a:rPr lang="en-US" dirty="0" err="1" smtClean="0"/>
              <a:t>Brugerdefinerede</a:t>
            </a:r>
            <a:r>
              <a:rPr lang="en-US" dirty="0" smtClean="0"/>
              <a:t> </a:t>
            </a:r>
            <a:r>
              <a:rPr lang="en-US" dirty="0" err="1" smtClean="0"/>
              <a:t>felter</a:t>
            </a:r>
            <a:endParaRPr lang="en-US" dirty="0" smtClean="0"/>
          </a:p>
          <a:p>
            <a:pPr eaLnBrk="1" hangingPunct="1"/>
            <a:r>
              <a:rPr lang="en-US" dirty="0" smtClean="0"/>
              <a:t>Global collections</a:t>
            </a:r>
          </a:p>
          <a:p>
            <a:pPr eaLnBrk="1" hangingPunct="1"/>
            <a:r>
              <a:rPr lang="en-US" dirty="0" err="1" smtClean="0"/>
              <a:t>Aggregat</a:t>
            </a:r>
            <a:r>
              <a:rPr lang="en-US" dirty="0" smtClean="0"/>
              <a:t> </a:t>
            </a:r>
            <a:r>
              <a:rPr lang="en-US" dirty="0" err="1" smtClean="0"/>
              <a:t>funktioner</a:t>
            </a:r>
            <a:endParaRPr lang="en-US" dirty="0" smtClean="0"/>
          </a:p>
          <a:p>
            <a:pPr eaLnBrk="1" hangingPunct="1"/>
            <a:r>
              <a:rPr lang="en-US" dirty="0" smtClean="0"/>
              <a:t>Expressions </a:t>
            </a:r>
            <a:r>
              <a:rPr lang="en-US" dirty="0" err="1" smtClean="0"/>
              <a:t>og</a:t>
            </a:r>
            <a:r>
              <a:rPr lang="en-US" dirty="0" smtClean="0"/>
              <a:t> </a:t>
            </a:r>
            <a:r>
              <a:rPr lang="en-US" dirty="0" err="1" smtClean="0"/>
              <a:t>betinget</a:t>
            </a:r>
            <a:r>
              <a:rPr lang="en-US" dirty="0" smtClean="0"/>
              <a:t> </a:t>
            </a:r>
            <a:r>
              <a:rPr lang="en-US" dirty="0" err="1" smtClean="0"/>
              <a:t>formatering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Data Sources</a:t>
            </a:r>
            <a:endParaRPr lang="en-GB" dirty="0" smtClean="0"/>
          </a:p>
        </p:txBody>
      </p:sp>
      <p:pic>
        <p:nvPicPr>
          <p:cNvPr id="11271" name="Picture 11" descr="Databa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1268760"/>
            <a:ext cx="882650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00034" y="908720"/>
            <a:ext cx="702786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4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2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1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dirty="0" smtClean="0"/>
              <a:t>En </a:t>
            </a:r>
            <a:r>
              <a:rPr lang="en-US" dirty="0" err="1" smtClean="0"/>
              <a:t>lang</a:t>
            </a:r>
            <a:r>
              <a:rPr lang="en-US" dirty="0" smtClean="0"/>
              <a:t> </a:t>
            </a:r>
            <a:r>
              <a:rPr lang="en-US" dirty="0" err="1" smtClean="0"/>
              <a:t>række</a:t>
            </a:r>
            <a:r>
              <a:rPr lang="en-US" dirty="0" smtClean="0"/>
              <a:t> Data Sources </a:t>
            </a:r>
            <a:r>
              <a:rPr lang="en-US" dirty="0" err="1" smtClean="0"/>
              <a:t>er</a:t>
            </a:r>
            <a:r>
              <a:rPr lang="en-US" dirty="0" smtClean="0"/>
              <a:t> </a:t>
            </a:r>
            <a:r>
              <a:rPr lang="en-US" dirty="0" err="1" smtClean="0"/>
              <a:t>understøttet</a:t>
            </a:r>
            <a:endParaRPr lang="en-US" dirty="0" smtClean="0"/>
          </a:p>
          <a:p>
            <a:pPr lvl="1" eaLnBrk="1" hangingPunct="1"/>
            <a:r>
              <a:rPr lang="en-US" dirty="0" smtClean="0"/>
              <a:t>SQL Server, SQL Azure, Analysis Services, Oracle </a:t>
            </a:r>
            <a:r>
              <a:rPr lang="en-US" dirty="0" err="1" smtClean="0"/>
              <a:t>mfl</a:t>
            </a:r>
            <a:endParaRPr lang="en-US" dirty="0" smtClean="0"/>
          </a:p>
          <a:p>
            <a:pPr eaLnBrk="1" hangingPunct="1"/>
            <a:r>
              <a:rPr lang="en-US" dirty="0" err="1" smtClean="0"/>
              <a:t>Mulighed</a:t>
            </a:r>
            <a:r>
              <a:rPr lang="en-US" dirty="0" smtClean="0"/>
              <a:t> for at </a:t>
            </a:r>
            <a:r>
              <a:rPr lang="en-US" dirty="0" err="1" smtClean="0"/>
              <a:t>bruge</a:t>
            </a:r>
            <a:r>
              <a:rPr lang="en-US" dirty="0" smtClean="0"/>
              <a:t> “Shared Data Source”</a:t>
            </a:r>
          </a:p>
          <a:p>
            <a:pPr lvl="1" eaLnBrk="1" hangingPunct="1"/>
            <a:r>
              <a:rPr lang="en-US" dirty="0" err="1" smtClean="0"/>
              <a:t>Gemt</a:t>
            </a:r>
            <a:r>
              <a:rPr lang="en-US" dirty="0" smtClean="0"/>
              <a:t> </a:t>
            </a:r>
            <a:r>
              <a:rPr lang="en-US" dirty="0" err="1" smtClean="0"/>
              <a:t>på</a:t>
            </a:r>
            <a:r>
              <a:rPr lang="en-US" dirty="0" smtClean="0"/>
              <a:t> “Rapport Server”</a:t>
            </a:r>
          </a:p>
          <a:p>
            <a:pPr lvl="1" eaLnBrk="1" hangingPunct="1"/>
            <a:r>
              <a:rPr lang="en-US" dirty="0" err="1" smtClean="0"/>
              <a:t>Kan</a:t>
            </a:r>
            <a:r>
              <a:rPr lang="en-US" dirty="0" smtClean="0"/>
              <a:t> IKKE </a:t>
            </a:r>
            <a:r>
              <a:rPr lang="en-US" dirty="0" err="1" smtClean="0"/>
              <a:t>oprettes</a:t>
            </a:r>
            <a:r>
              <a:rPr lang="en-US" dirty="0" smtClean="0"/>
              <a:t> med “Report Builder”</a:t>
            </a:r>
          </a:p>
          <a:p>
            <a:pPr eaLnBrk="1" hangingPunct="1"/>
            <a:r>
              <a:rPr lang="en-US" dirty="0" err="1" smtClean="0"/>
              <a:t>Anbefalet</a:t>
            </a:r>
            <a:r>
              <a:rPr lang="en-US" dirty="0" smtClean="0"/>
              <a:t> </a:t>
            </a:r>
            <a:r>
              <a:rPr lang="en-US" dirty="0" err="1" smtClean="0"/>
              <a:t>så</a:t>
            </a:r>
            <a:r>
              <a:rPr lang="en-US" dirty="0" smtClean="0"/>
              <a:t> </a:t>
            </a:r>
            <a:r>
              <a:rPr lang="en-US" dirty="0" err="1" smtClean="0"/>
              <a:t>vidt</a:t>
            </a:r>
            <a:r>
              <a:rPr lang="en-US" dirty="0" smtClean="0"/>
              <a:t> </a:t>
            </a:r>
            <a:r>
              <a:rPr lang="en-US" dirty="0" err="1" smtClean="0"/>
              <a:t>muligt</a:t>
            </a:r>
            <a:r>
              <a:rPr lang="en-US" dirty="0" smtClean="0"/>
              <a:t> at </a:t>
            </a:r>
            <a:r>
              <a:rPr lang="en-US" dirty="0" err="1" smtClean="0"/>
              <a:t>bruge</a:t>
            </a:r>
            <a:r>
              <a:rPr lang="en-US" dirty="0" smtClean="0"/>
              <a:t> “Shared Data Sources”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477" y="1268760"/>
            <a:ext cx="6276975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1783971" y="3006959"/>
            <a:ext cx="3744416" cy="12961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Data Set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26332"/>
            <a:ext cx="7400948" cy="2304255"/>
          </a:xfrm>
        </p:spPr>
        <p:txBody>
          <a:bodyPr/>
          <a:lstStyle/>
          <a:p>
            <a:r>
              <a:rPr lang="da-DK" dirty="0" smtClean="0"/>
              <a:t>Data Set returnerer resultat af forespørgsel</a:t>
            </a:r>
          </a:p>
          <a:p>
            <a:pPr lvl="1"/>
            <a:r>
              <a:rPr lang="da-DK" dirty="0" smtClean="0"/>
              <a:t>I design fasen er det kun Meta data</a:t>
            </a:r>
          </a:p>
          <a:p>
            <a:r>
              <a:rPr lang="da-DK" dirty="0" smtClean="0"/>
              <a:t>Returneres som ”Field collection”</a:t>
            </a:r>
          </a:p>
          <a:p>
            <a:r>
              <a:rPr lang="da-DK" dirty="0" smtClean="0"/>
              <a:t>2 typer Data Set</a:t>
            </a:r>
          </a:p>
          <a:p>
            <a:pPr lvl="1"/>
            <a:r>
              <a:rPr lang="da-DK" dirty="0" smtClean="0"/>
              <a:t>Embedded. Specifikt i den enkelte rapport</a:t>
            </a:r>
          </a:p>
          <a:p>
            <a:pPr lvl="1"/>
            <a:r>
              <a:rPr lang="da-DK" dirty="0" smtClean="0"/>
              <a:t>Shared. Gemt på Rapport Server</a:t>
            </a:r>
          </a:p>
          <a:p>
            <a:pPr lvl="2"/>
            <a:r>
              <a:rPr lang="da-DK" dirty="0" smtClean="0"/>
              <a:t>Kan oprettes i Report Builder</a:t>
            </a:r>
          </a:p>
          <a:p>
            <a:pPr lvl="2"/>
            <a:r>
              <a:rPr lang="da-DK" dirty="0" smtClean="0"/>
              <a:t>Opdateres IKKE automatisk i rapport ved ændring på server</a:t>
            </a:r>
          </a:p>
          <a:p>
            <a:r>
              <a:rPr lang="da-DK" dirty="0" smtClean="0"/>
              <a:t>Query type</a:t>
            </a:r>
          </a:p>
          <a:p>
            <a:pPr lvl="1"/>
            <a:r>
              <a:rPr lang="da-DK" dirty="0" smtClean="0"/>
              <a:t>Text. Mest almindeligt. Typisk SQL Forespørgsel</a:t>
            </a:r>
          </a:p>
          <a:p>
            <a:pPr lvl="1"/>
            <a:r>
              <a:rPr lang="da-DK" dirty="0" smtClean="0"/>
              <a:t>Table. Bruger TableDirect. Kræver feks OLE DB</a:t>
            </a:r>
          </a:p>
          <a:p>
            <a:pPr lvl="1"/>
            <a:r>
              <a:rPr lang="da-DK" dirty="0" smtClean="0"/>
              <a:t>Stored Procedure</a:t>
            </a:r>
          </a:p>
          <a:p>
            <a:r>
              <a:rPr lang="da-DK" dirty="0" smtClean="0"/>
              <a:t>Query Designer </a:t>
            </a:r>
          </a:p>
          <a:p>
            <a:pPr lvl="1"/>
            <a:r>
              <a:rPr lang="da-DK" dirty="0" smtClean="0"/>
              <a:t>Grafisk værktøj til design af forespørgsler</a:t>
            </a:r>
          </a:p>
          <a:p>
            <a:pPr lvl="1"/>
            <a:r>
              <a:rPr lang="da-DK" dirty="0" smtClean="0"/>
              <a:t>Kan bruges til en lang række Data Sources</a:t>
            </a:r>
          </a:p>
          <a:p>
            <a:r>
              <a:rPr lang="da-DK" dirty="0" smtClean="0"/>
              <a:t>Import af Query</a:t>
            </a:r>
          </a:p>
          <a:p>
            <a:pPr lvl="1"/>
            <a:r>
              <a:rPr lang="da-DK" dirty="0" smtClean="0"/>
              <a:t>Fra filsystem eller eksisterende rapport</a:t>
            </a:r>
          </a:p>
          <a:p>
            <a:pPr lvl="2"/>
            <a:endParaRPr lang="da-DK" dirty="0" smtClean="0"/>
          </a:p>
          <a:p>
            <a:endParaRPr lang="da-DK" dirty="0" smtClean="0"/>
          </a:p>
          <a:p>
            <a:endParaRPr lang="da-DK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53023"/>
            <a:ext cx="4464496" cy="4951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1691680" y="2780928"/>
            <a:ext cx="3024336" cy="12961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403648" y="1700808"/>
            <a:ext cx="4824536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300192" y="1516142"/>
            <a:ext cx="936104" cy="369332"/>
          </a:xfrm>
          <a:prstGeom prst="rect">
            <a:avLst/>
          </a:pr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a-DK" dirty="0" smtClean="0">
                <a:solidFill>
                  <a:schemeClr val="bg1"/>
                </a:solidFill>
              </a:rPr>
              <a:t>Options</a:t>
            </a:r>
            <a:endParaRPr lang="da-DK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30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Tabel</a:t>
            </a:r>
            <a:endParaRPr lang="en-GB" dirty="0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00034" y="908720"/>
            <a:ext cx="702786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4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2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1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dirty="0" err="1" smtClean="0"/>
              <a:t>Simpel</a:t>
            </a:r>
            <a:r>
              <a:rPr lang="en-US" dirty="0" smtClean="0"/>
              <a:t> </a:t>
            </a:r>
            <a:r>
              <a:rPr lang="en-US" dirty="0" err="1" smtClean="0"/>
              <a:t>og</a:t>
            </a:r>
            <a:r>
              <a:rPr lang="en-US" dirty="0" smtClean="0"/>
              <a:t> </a:t>
            </a:r>
            <a:r>
              <a:rPr lang="en-US" dirty="0" err="1" smtClean="0"/>
              <a:t>intuitiv</a:t>
            </a:r>
            <a:r>
              <a:rPr lang="en-US" dirty="0" smtClean="0"/>
              <a:t> at </a:t>
            </a:r>
            <a:r>
              <a:rPr lang="en-US" dirty="0" err="1" smtClean="0"/>
              <a:t>bruge</a:t>
            </a:r>
            <a:endParaRPr lang="en-US" dirty="0" smtClean="0"/>
          </a:p>
          <a:p>
            <a:pPr eaLnBrk="1" hangingPunct="1"/>
            <a:r>
              <a:rPr lang="en-US" dirty="0" err="1" smtClean="0"/>
              <a:t>Designmæssige</a:t>
            </a:r>
            <a:r>
              <a:rPr lang="en-US" dirty="0" smtClean="0"/>
              <a:t> </a:t>
            </a:r>
            <a:r>
              <a:rPr lang="en-US" dirty="0" err="1" smtClean="0"/>
              <a:t>begrænsninger</a:t>
            </a:r>
            <a:endParaRPr lang="en-US" dirty="0" smtClean="0"/>
          </a:p>
          <a:p>
            <a:pPr eaLnBrk="1" hangingPunct="1"/>
            <a:r>
              <a:rPr lang="en-US" dirty="0" smtClean="0"/>
              <a:t>Table Wizard </a:t>
            </a:r>
            <a:r>
              <a:rPr lang="en-US" dirty="0" err="1" smtClean="0"/>
              <a:t>tilgængelig</a:t>
            </a:r>
            <a:endParaRPr lang="en-US" dirty="0" smtClean="0"/>
          </a:p>
          <a:p>
            <a:pPr eaLnBrk="1" hangingPunct="1"/>
            <a:r>
              <a:rPr lang="en-US" dirty="0" err="1" smtClean="0"/>
              <a:t>Hurtigt</a:t>
            </a:r>
            <a:r>
              <a:rPr lang="en-US" dirty="0" smtClean="0"/>
              <a:t> design med “Drag ‘n’ Drop” </a:t>
            </a:r>
          </a:p>
          <a:p>
            <a:pPr marL="0" indent="0" eaLnBrk="1" hangingPunct="1">
              <a:buNone/>
            </a:pP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083196"/>
            <a:ext cx="1857375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val 8"/>
          <p:cNvSpPr/>
          <p:nvPr/>
        </p:nvSpPr>
        <p:spPr>
          <a:xfrm>
            <a:off x="6444208" y="1201823"/>
            <a:ext cx="612068" cy="12961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04" y="2910830"/>
            <a:ext cx="5467350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0"/>
            <a:ext cx="7354887" cy="1124743"/>
          </a:xfrm>
        </p:spPr>
        <p:txBody>
          <a:bodyPr/>
          <a:lstStyle/>
          <a:p>
            <a:r>
              <a:rPr lang="da-DK" dirty="0" smtClean="0"/>
              <a:t>Modul 2 – Opgaver Del I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052735"/>
            <a:ext cx="7400948" cy="4401915"/>
          </a:xfrm>
        </p:spPr>
        <p:txBody>
          <a:bodyPr/>
          <a:lstStyle/>
          <a:p>
            <a:r>
              <a:rPr lang="da-DK" dirty="0" smtClean="0"/>
              <a:t>Opgave </a:t>
            </a:r>
            <a:r>
              <a:rPr lang="da-DK" dirty="0"/>
              <a:t>1</a:t>
            </a:r>
            <a:endParaRPr lang="da-DK" dirty="0" smtClean="0"/>
          </a:p>
          <a:p>
            <a:pPr lvl="1"/>
            <a:r>
              <a:rPr lang="da-DK" dirty="0" smtClean="0"/>
              <a:t>Shared Data Source </a:t>
            </a:r>
          </a:p>
          <a:p>
            <a:pPr lvl="1"/>
            <a:r>
              <a:rPr lang="da-DK" dirty="0" smtClean="0"/>
              <a:t>Shared Data sæt</a:t>
            </a:r>
          </a:p>
        </p:txBody>
      </p:sp>
      <p:pic>
        <p:nvPicPr>
          <p:cNvPr id="4" name="Billede 3" descr="lab_exercise_smal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52729" y="1484784"/>
            <a:ext cx="2743583" cy="34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41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928694"/>
          </a:xfrm>
        </p:spPr>
        <p:txBody>
          <a:bodyPr/>
          <a:lstStyle/>
          <a:p>
            <a:pPr eaLnBrk="1" hangingPunct="1"/>
            <a:r>
              <a:rPr lang="en-GB" dirty="0" err="1" smtClean="0"/>
              <a:t>Gruppering</a:t>
            </a:r>
            <a:r>
              <a:rPr lang="en-GB" dirty="0" smtClean="0"/>
              <a:t> </a:t>
            </a:r>
            <a:r>
              <a:rPr lang="en-GB" dirty="0" err="1" smtClean="0"/>
              <a:t>af</a:t>
            </a:r>
            <a:r>
              <a:rPr lang="en-GB" dirty="0" smtClean="0"/>
              <a:t> data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034" y="908720"/>
            <a:ext cx="724031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4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2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1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dirty="0" err="1" smtClean="0"/>
              <a:t>Tabel</a:t>
            </a:r>
            <a:r>
              <a:rPr lang="en-US" dirty="0" smtClean="0"/>
              <a:t> </a:t>
            </a:r>
            <a:r>
              <a:rPr lang="en-US" dirty="0" err="1" smtClean="0"/>
              <a:t>har</a:t>
            </a:r>
            <a:r>
              <a:rPr lang="en-US" dirty="0" smtClean="0"/>
              <a:t> </a:t>
            </a:r>
            <a:r>
              <a:rPr lang="en-US" dirty="0" err="1" smtClean="0"/>
              <a:t>som</a:t>
            </a:r>
            <a:r>
              <a:rPr lang="en-US" dirty="0" smtClean="0"/>
              <a:t> standard “Table header” </a:t>
            </a:r>
            <a:r>
              <a:rPr lang="en-US" dirty="0" err="1" smtClean="0"/>
              <a:t>og</a:t>
            </a:r>
            <a:r>
              <a:rPr lang="en-US" dirty="0" smtClean="0"/>
              <a:t> </a:t>
            </a:r>
            <a:r>
              <a:rPr lang="en-US" dirty="0" err="1" smtClean="0"/>
              <a:t>én</a:t>
            </a:r>
            <a:r>
              <a:rPr lang="en-US" dirty="0" smtClean="0"/>
              <a:t> </a:t>
            </a:r>
            <a:r>
              <a:rPr lang="en-US" dirty="0" err="1" smtClean="0"/>
              <a:t>gruppe</a:t>
            </a:r>
            <a:endParaRPr lang="en-US" dirty="0" smtClean="0"/>
          </a:p>
          <a:p>
            <a:pPr lvl="1" eaLnBrk="1" hangingPunct="1"/>
            <a:r>
              <a:rPr lang="en-US" dirty="0" smtClean="0"/>
              <a:t>“Details”</a:t>
            </a:r>
          </a:p>
          <a:p>
            <a:pPr eaLnBrk="1" hangingPunct="1"/>
            <a:r>
              <a:rPr lang="en-US" dirty="0" smtClean="0"/>
              <a:t>“Table Footer” </a:t>
            </a:r>
            <a:r>
              <a:rPr lang="en-US" dirty="0" err="1" smtClean="0"/>
              <a:t>kan</a:t>
            </a:r>
            <a:r>
              <a:rPr lang="en-US" dirty="0" smtClean="0"/>
              <a:t> </a:t>
            </a:r>
            <a:r>
              <a:rPr lang="en-US" dirty="0" err="1" smtClean="0"/>
              <a:t>tilføjes</a:t>
            </a:r>
            <a:endParaRPr lang="en-US" dirty="0" smtClean="0"/>
          </a:p>
          <a:p>
            <a:pPr lvl="1" eaLnBrk="1" hangingPunct="1"/>
            <a:r>
              <a:rPr lang="en-US" dirty="0" smtClean="0"/>
              <a:t>“Insert Row”</a:t>
            </a:r>
          </a:p>
          <a:p>
            <a:pPr lvl="1" eaLnBrk="1" hangingPunct="1"/>
            <a:r>
              <a:rPr lang="en-US" dirty="0" smtClean="0"/>
              <a:t>“Add Total”</a:t>
            </a:r>
          </a:p>
          <a:p>
            <a:pPr eaLnBrk="1" hangingPunct="1"/>
            <a:r>
              <a:rPr lang="en-US" dirty="0" err="1" smtClean="0"/>
              <a:t>Række</a:t>
            </a:r>
            <a:r>
              <a:rPr lang="en-US" dirty="0" smtClean="0"/>
              <a:t> </a:t>
            </a:r>
            <a:r>
              <a:rPr lang="en-US" dirty="0" err="1" smtClean="0"/>
              <a:t>grupper</a:t>
            </a:r>
            <a:endParaRPr lang="en-US" dirty="0" smtClean="0"/>
          </a:p>
          <a:p>
            <a:pPr lvl="1" eaLnBrk="1" hangingPunct="1"/>
            <a:r>
              <a:rPr lang="en-US" dirty="0" err="1" smtClean="0"/>
              <a:t>Vertikal</a:t>
            </a:r>
            <a:r>
              <a:rPr lang="en-US" dirty="0" smtClean="0"/>
              <a:t> </a:t>
            </a:r>
            <a:r>
              <a:rPr lang="en-US" dirty="0" err="1" smtClean="0"/>
              <a:t>gruppering</a:t>
            </a:r>
            <a:endParaRPr lang="en-US" dirty="0" smtClean="0"/>
          </a:p>
          <a:p>
            <a:pPr eaLnBrk="1" hangingPunct="1"/>
            <a:r>
              <a:rPr lang="en-US" dirty="0" err="1" smtClean="0"/>
              <a:t>Kolonne</a:t>
            </a:r>
            <a:r>
              <a:rPr lang="en-US" dirty="0" smtClean="0"/>
              <a:t> </a:t>
            </a:r>
            <a:r>
              <a:rPr lang="en-US" dirty="0" err="1" smtClean="0"/>
              <a:t>grupper</a:t>
            </a:r>
            <a:endParaRPr lang="en-US" dirty="0" smtClean="0"/>
          </a:p>
          <a:p>
            <a:pPr lvl="1" eaLnBrk="1" hangingPunct="1"/>
            <a:r>
              <a:rPr lang="en-US" dirty="0" err="1" smtClean="0"/>
              <a:t>Horisontal</a:t>
            </a:r>
            <a:r>
              <a:rPr lang="en-US" dirty="0" smtClean="0"/>
              <a:t> </a:t>
            </a:r>
            <a:r>
              <a:rPr lang="en-US" dirty="0" err="1" smtClean="0"/>
              <a:t>gruppering</a:t>
            </a:r>
            <a:endParaRPr lang="en-US" dirty="0" smtClean="0"/>
          </a:p>
          <a:p>
            <a:pPr eaLnBrk="1" hangingPunct="1"/>
            <a:r>
              <a:rPr lang="en-US" dirty="0" smtClean="0"/>
              <a:t>Parent-Child </a:t>
            </a:r>
            <a:r>
              <a:rPr lang="en-US" dirty="0" err="1" smtClean="0"/>
              <a:t>Grupper</a:t>
            </a:r>
            <a:endParaRPr lang="en-US" dirty="0" smtClean="0"/>
          </a:p>
          <a:p>
            <a:pPr eaLnBrk="1" hangingPunct="1"/>
            <a:r>
              <a:rPr lang="en-US" dirty="0" err="1" smtClean="0"/>
              <a:t>Selvstændige</a:t>
            </a:r>
            <a:r>
              <a:rPr lang="en-US" dirty="0" smtClean="0"/>
              <a:t> </a:t>
            </a:r>
            <a:r>
              <a:rPr lang="en-US" dirty="0" err="1" smtClean="0"/>
              <a:t>grupper</a:t>
            </a:r>
            <a:endParaRPr lang="en-US" dirty="0" smtClean="0"/>
          </a:p>
          <a:p>
            <a:pPr marL="0" indent="0" eaLnBrk="1" hangingPunct="1">
              <a:buNone/>
            </a:pPr>
            <a:endParaRPr lang="en-US" dirty="0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09" y="4581128"/>
            <a:ext cx="6806487" cy="1372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88840"/>
            <a:ext cx="4200525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val 8"/>
          <p:cNvSpPr/>
          <p:nvPr/>
        </p:nvSpPr>
        <p:spPr>
          <a:xfrm>
            <a:off x="2411760" y="2245618"/>
            <a:ext cx="2664296" cy="31928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0" name="Oval 9"/>
          <p:cNvSpPr/>
          <p:nvPr/>
        </p:nvSpPr>
        <p:spPr>
          <a:xfrm>
            <a:off x="1691680" y="2780928"/>
            <a:ext cx="2428513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8229600" cy="914400"/>
          </a:xfrm>
          <a:noFill/>
        </p:spPr>
        <p:txBody>
          <a:bodyPr/>
          <a:lstStyle/>
          <a:p>
            <a:pPr eaLnBrk="1" hangingPunct="1"/>
            <a:r>
              <a:rPr lang="en-US" sz="2800" dirty="0" smtClean="0"/>
              <a:t>Headers and Footers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34" y="908720"/>
            <a:ext cx="7027862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4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2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100" kern="1200">
                <a:solidFill>
                  <a:srgbClr val="404040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dirty="0" smtClean="0"/>
              <a:t>Rapport</a:t>
            </a:r>
          </a:p>
          <a:p>
            <a:pPr lvl="1" eaLnBrk="1" hangingPunct="1"/>
            <a:r>
              <a:rPr lang="en-US" dirty="0" smtClean="0"/>
              <a:t>Over </a:t>
            </a:r>
            <a:r>
              <a:rPr lang="en-US" dirty="0" err="1" smtClean="0"/>
              <a:t>og</a:t>
            </a:r>
            <a:r>
              <a:rPr lang="en-US" dirty="0" smtClean="0"/>
              <a:t> under data region</a:t>
            </a:r>
          </a:p>
          <a:p>
            <a:pPr lvl="1" eaLnBrk="1" hangingPunct="1"/>
            <a:r>
              <a:rPr lang="en-US" dirty="0" smtClean="0"/>
              <a:t>Kun </a:t>
            </a:r>
            <a:r>
              <a:rPr lang="en-US" dirty="0" err="1" smtClean="0"/>
              <a:t>én</a:t>
            </a:r>
            <a:r>
              <a:rPr lang="en-US" dirty="0" smtClean="0"/>
              <a:t> gang i rapport</a:t>
            </a:r>
          </a:p>
          <a:p>
            <a:pPr eaLnBrk="1" hangingPunct="1"/>
            <a:r>
              <a:rPr lang="en-US" dirty="0" smtClean="0"/>
              <a:t>Side</a:t>
            </a:r>
          </a:p>
          <a:p>
            <a:pPr lvl="1" eaLnBrk="1" hangingPunct="1"/>
            <a:r>
              <a:rPr lang="en-US" dirty="0" smtClean="0"/>
              <a:t>Top </a:t>
            </a:r>
            <a:r>
              <a:rPr lang="en-US" dirty="0" err="1" smtClean="0"/>
              <a:t>og</a:t>
            </a:r>
            <a:r>
              <a:rPr lang="en-US" dirty="0" smtClean="0"/>
              <a:t> Bund </a:t>
            </a:r>
            <a:r>
              <a:rPr lang="en-US" dirty="0" err="1" smtClean="0"/>
              <a:t>på</a:t>
            </a:r>
            <a:r>
              <a:rPr lang="en-US" dirty="0" smtClean="0"/>
              <a:t> </a:t>
            </a:r>
            <a:r>
              <a:rPr lang="en-US" dirty="0" err="1" smtClean="0"/>
              <a:t>hver</a:t>
            </a:r>
            <a:r>
              <a:rPr lang="en-US" dirty="0" smtClean="0"/>
              <a:t> side</a:t>
            </a:r>
          </a:p>
          <a:p>
            <a:pPr lvl="1" eaLnBrk="1" hangingPunct="1"/>
            <a:r>
              <a:rPr lang="en-US" dirty="0" err="1" smtClean="0"/>
              <a:t>Valgfrit</a:t>
            </a:r>
            <a:r>
              <a:rPr lang="en-US" dirty="0" smtClean="0"/>
              <a:t> </a:t>
            </a:r>
            <a:r>
              <a:rPr lang="en-US" dirty="0" err="1" smtClean="0"/>
              <a:t>på</a:t>
            </a:r>
            <a:r>
              <a:rPr lang="en-US" dirty="0" smtClean="0"/>
              <a:t> </a:t>
            </a:r>
            <a:r>
              <a:rPr lang="en-US" dirty="0" err="1" smtClean="0"/>
              <a:t>første</a:t>
            </a:r>
            <a:r>
              <a:rPr lang="en-US" dirty="0" smtClean="0"/>
              <a:t> </a:t>
            </a:r>
            <a:r>
              <a:rPr lang="en-US" dirty="0" err="1" smtClean="0"/>
              <a:t>og</a:t>
            </a:r>
            <a:r>
              <a:rPr lang="en-US" dirty="0" smtClean="0"/>
              <a:t> </a:t>
            </a:r>
            <a:r>
              <a:rPr lang="en-US" dirty="0" err="1" smtClean="0"/>
              <a:t>sidste</a:t>
            </a:r>
            <a:r>
              <a:rPr lang="en-US" dirty="0" smtClean="0"/>
              <a:t> side</a:t>
            </a:r>
          </a:p>
          <a:p>
            <a:pPr eaLnBrk="1" hangingPunct="1"/>
            <a:r>
              <a:rPr lang="en-US" dirty="0" err="1" smtClean="0"/>
              <a:t>Tabel</a:t>
            </a:r>
            <a:endParaRPr lang="en-US" dirty="0" smtClean="0"/>
          </a:p>
          <a:p>
            <a:pPr lvl="1" eaLnBrk="1" hangingPunct="1"/>
            <a:r>
              <a:rPr lang="en-US" dirty="0" err="1" smtClean="0"/>
              <a:t>Før</a:t>
            </a:r>
            <a:r>
              <a:rPr lang="en-US" dirty="0" smtClean="0"/>
              <a:t> </a:t>
            </a:r>
            <a:r>
              <a:rPr lang="en-US" dirty="0" err="1" smtClean="0"/>
              <a:t>og</a:t>
            </a:r>
            <a:r>
              <a:rPr lang="en-US" dirty="0" smtClean="0"/>
              <a:t> </a:t>
            </a:r>
            <a:r>
              <a:rPr lang="en-US" dirty="0" err="1" smtClean="0"/>
              <a:t>Efter</a:t>
            </a:r>
            <a:r>
              <a:rPr lang="en-US" dirty="0" smtClean="0"/>
              <a:t> </a:t>
            </a:r>
            <a:r>
              <a:rPr lang="en-US" dirty="0" err="1" smtClean="0"/>
              <a:t>tabel</a:t>
            </a:r>
            <a:endParaRPr lang="en-US" dirty="0" smtClean="0"/>
          </a:p>
          <a:p>
            <a:pPr lvl="1" eaLnBrk="1" hangingPunct="1"/>
            <a:r>
              <a:rPr lang="en-US" dirty="0" smtClean="0"/>
              <a:t>Header </a:t>
            </a:r>
            <a:r>
              <a:rPr lang="en-US" dirty="0" err="1" smtClean="0"/>
              <a:t>kan</a:t>
            </a:r>
            <a:r>
              <a:rPr lang="en-US" dirty="0" smtClean="0"/>
              <a:t> </a:t>
            </a:r>
            <a:r>
              <a:rPr lang="en-US" dirty="0" err="1" smtClean="0"/>
              <a:t>gentages</a:t>
            </a:r>
            <a:r>
              <a:rPr lang="en-US" dirty="0" smtClean="0"/>
              <a:t> </a:t>
            </a:r>
            <a:r>
              <a:rPr lang="en-US" dirty="0" err="1" smtClean="0"/>
              <a:t>på</a:t>
            </a:r>
            <a:r>
              <a:rPr lang="en-US" dirty="0" smtClean="0"/>
              <a:t> </a:t>
            </a:r>
            <a:r>
              <a:rPr lang="en-US" dirty="0" err="1" smtClean="0"/>
              <a:t>hver</a:t>
            </a:r>
            <a:r>
              <a:rPr lang="en-US" dirty="0" smtClean="0"/>
              <a:t> side</a:t>
            </a:r>
          </a:p>
          <a:p>
            <a:pPr eaLnBrk="1" hangingPunct="1"/>
            <a:r>
              <a:rPr lang="en-US" dirty="0" err="1" smtClean="0"/>
              <a:t>Gruppe</a:t>
            </a:r>
            <a:endParaRPr lang="en-US" dirty="0" smtClean="0"/>
          </a:p>
          <a:p>
            <a:pPr lvl="1" eaLnBrk="1" hangingPunct="1"/>
            <a:r>
              <a:rPr lang="en-US" dirty="0" err="1" smtClean="0"/>
              <a:t>Før</a:t>
            </a:r>
            <a:r>
              <a:rPr lang="en-US" dirty="0" smtClean="0"/>
              <a:t> </a:t>
            </a:r>
            <a:r>
              <a:rPr lang="en-US" dirty="0" err="1" smtClean="0"/>
              <a:t>og</a:t>
            </a:r>
            <a:r>
              <a:rPr lang="en-US" dirty="0" smtClean="0"/>
              <a:t> </a:t>
            </a:r>
            <a:r>
              <a:rPr lang="en-US" dirty="0" err="1" smtClean="0"/>
              <a:t>efter</a:t>
            </a:r>
            <a:r>
              <a:rPr lang="en-US" dirty="0" smtClean="0"/>
              <a:t> </a:t>
            </a:r>
            <a:r>
              <a:rPr lang="en-US" dirty="0" err="1" smtClean="0"/>
              <a:t>hver</a:t>
            </a:r>
            <a:r>
              <a:rPr lang="en-US" dirty="0" smtClean="0"/>
              <a:t> </a:t>
            </a:r>
            <a:r>
              <a:rPr lang="en-US" dirty="0" err="1" smtClean="0"/>
              <a:t>gruppering</a:t>
            </a:r>
            <a:endParaRPr lang="en-US" dirty="0" smtClean="0"/>
          </a:p>
          <a:p>
            <a:pPr lvl="1" eaLnBrk="1" hangingPunct="1"/>
            <a:r>
              <a:rPr lang="en-US" dirty="0" err="1" smtClean="0"/>
              <a:t>Mulighed</a:t>
            </a:r>
            <a:r>
              <a:rPr lang="en-US" dirty="0" smtClean="0"/>
              <a:t> for </a:t>
            </a:r>
            <a:r>
              <a:rPr lang="en-US" dirty="0" err="1" smtClean="0"/>
              <a:t>sideskift</a:t>
            </a:r>
            <a:r>
              <a:rPr lang="en-US" dirty="0" smtClean="0"/>
              <a:t> </a:t>
            </a:r>
            <a:r>
              <a:rPr lang="en-US" dirty="0" err="1" smtClean="0"/>
              <a:t>før</a:t>
            </a:r>
            <a:r>
              <a:rPr lang="en-US" dirty="0" smtClean="0"/>
              <a:t> </a:t>
            </a:r>
            <a:r>
              <a:rPr lang="en-US" dirty="0" err="1" smtClean="0"/>
              <a:t>og</a:t>
            </a:r>
            <a:r>
              <a:rPr lang="en-US" dirty="0" smtClean="0"/>
              <a:t> </a:t>
            </a:r>
            <a:r>
              <a:rPr lang="en-US" dirty="0" err="1" smtClean="0"/>
              <a:t>efter</a:t>
            </a:r>
            <a:endParaRPr lang="en-US" dirty="0" smtClean="0"/>
          </a:p>
          <a:p>
            <a:pPr lvl="1" eaLnBrk="1" hangingPunct="1"/>
            <a:r>
              <a:rPr lang="en-US" dirty="0"/>
              <a:t>Header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gentages</a:t>
            </a:r>
            <a:r>
              <a:rPr lang="en-US" dirty="0"/>
              <a:t> </a:t>
            </a:r>
            <a:r>
              <a:rPr lang="en-US" dirty="0" err="1"/>
              <a:t>på</a:t>
            </a:r>
            <a:r>
              <a:rPr lang="en-US" dirty="0"/>
              <a:t> </a:t>
            </a:r>
            <a:r>
              <a:rPr lang="en-US" dirty="0" err="1"/>
              <a:t>hver</a:t>
            </a:r>
            <a:r>
              <a:rPr lang="en-US" dirty="0"/>
              <a:t> side</a:t>
            </a:r>
          </a:p>
          <a:p>
            <a:pPr marL="0" indent="0"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Gruppering </a:t>
            </a:r>
            <a:r>
              <a:rPr lang="da-DK" dirty="0" smtClean="0"/>
              <a:t>og </a:t>
            </a:r>
            <a:r>
              <a:rPr lang="da-DK" dirty="0" smtClean="0"/>
              <a:t>egenskaber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3816423"/>
          </a:xfrm>
        </p:spPr>
        <p:txBody>
          <a:bodyPr/>
          <a:lstStyle/>
          <a:p>
            <a:r>
              <a:rPr lang="da-DK" dirty="0" smtClean="0"/>
              <a:t>Sideskift</a:t>
            </a:r>
          </a:p>
          <a:p>
            <a:pPr lvl="1"/>
            <a:r>
              <a:rPr lang="da-DK" dirty="0" smtClean="0"/>
              <a:t>Sideskift for hver gruppe</a:t>
            </a:r>
          </a:p>
          <a:p>
            <a:r>
              <a:rPr lang="da-DK" dirty="0" smtClean="0"/>
              <a:t>”Keep Together”</a:t>
            </a:r>
          </a:p>
          <a:p>
            <a:pPr lvl="1"/>
            <a:r>
              <a:rPr lang="da-DK" dirty="0" smtClean="0"/>
              <a:t>Hold data i gruppe samlet</a:t>
            </a:r>
          </a:p>
          <a:p>
            <a:pPr lvl="1"/>
            <a:r>
              <a:rPr lang="da-DK" dirty="0" smtClean="0"/>
              <a:t>Undgå ”break” i gruppe</a:t>
            </a:r>
          </a:p>
          <a:p>
            <a:r>
              <a:rPr lang="da-DK" dirty="0" smtClean="0"/>
              <a:t>Sortering</a:t>
            </a:r>
          </a:p>
          <a:p>
            <a:pPr lvl="1"/>
            <a:r>
              <a:rPr lang="da-DK" dirty="0" smtClean="0"/>
              <a:t>Sortering er normalt på samme kolonne</a:t>
            </a:r>
          </a:p>
          <a:p>
            <a:pPr lvl="1"/>
            <a:r>
              <a:rPr lang="da-DK" dirty="0" smtClean="0"/>
              <a:t>Kan ændres</a:t>
            </a:r>
          </a:p>
          <a:p>
            <a:r>
              <a:rPr lang="da-DK" dirty="0" smtClean="0"/>
              <a:t>Gentagelse af header</a:t>
            </a:r>
          </a:p>
          <a:p>
            <a:pPr lvl="1"/>
            <a:r>
              <a:rPr lang="da-DK" dirty="0" smtClean="0"/>
              <a:t>Besværligt og ikke særlig intuitivt</a:t>
            </a:r>
          </a:p>
          <a:p>
            <a:pPr lvl="1"/>
            <a:r>
              <a:rPr lang="da-DK" dirty="0" smtClean="0"/>
              <a:t>Vælg ”Advanced Mode”</a:t>
            </a:r>
          </a:p>
          <a:p>
            <a:pPr lvl="2"/>
            <a:r>
              <a:rPr lang="da-DK" dirty="0" smtClean="0"/>
              <a:t>”RepeatOnNewPage” = True</a:t>
            </a:r>
          </a:p>
          <a:p>
            <a:pPr lvl="2"/>
            <a:r>
              <a:rPr lang="da-DK" dirty="0" smtClean="0"/>
              <a:t>”KeepWithGroup” = After</a:t>
            </a:r>
          </a:p>
          <a:p>
            <a:pPr marL="0" indent="0">
              <a:buNone/>
            </a:pPr>
            <a:r>
              <a:rPr lang="da-DK" dirty="0" smtClean="0"/>
              <a:t>  	</a:t>
            </a:r>
            <a:endParaRPr lang="da-DK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717032"/>
            <a:ext cx="3528392" cy="104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25795" y="2708920"/>
            <a:ext cx="1716945" cy="369332"/>
          </a:xfrm>
          <a:prstGeom prst="rect">
            <a:avLst/>
          </a:pr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a-DK" dirty="0" smtClean="0">
                <a:solidFill>
                  <a:schemeClr val="bg1"/>
                </a:solidFill>
              </a:rPr>
              <a:t>Advanced Mode</a:t>
            </a:r>
            <a:endParaRPr lang="da-DK" dirty="0">
              <a:solidFill>
                <a:schemeClr val="bg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6125795" y="3212976"/>
            <a:ext cx="750461" cy="86409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445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17131</TotalTime>
  <Words>629</Words>
  <Application>Microsoft Office PowerPoint</Application>
  <PresentationFormat>On-screen Show (4:3)</PresentationFormat>
  <Paragraphs>153</Paragraphs>
  <Slides>16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Tahoma</vt:lpstr>
      <vt:lpstr>Calibri</vt:lpstr>
      <vt:lpstr>Franklin Gothic Demi Cond</vt:lpstr>
      <vt:lpstr>BigNoodleTitling</vt:lpstr>
      <vt:lpstr>Franklin Gothic Book</vt:lpstr>
      <vt:lpstr>Lucida Sans Typewriter</vt:lpstr>
      <vt:lpstr>Office Theme</vt:lpstr>
      <vt:lpstr>Report Builder 3.0  Modul 2 - Design Af Simple Rapporter</vt:lpstr>
      <vt:lpstr>Modul 2 - Design Af Simple Rapporter</vt:lpstr>
      <vt:lpstr>Data Sources</vt:lpstr>
      <vt:lpstr>Data Set</vt:lpstr>
      <vt:lpstr>Tabel</vt:lpstr>
      <vt:lpstr>Modul 2 – Opgaver Del I</vt:lpstr>
      <vt:lpstr>Gruppering af data</vt:lpstr>
      <vt:lpstr>Headers and Footers</vt:lpstr>
      <vt:lpstr>Gruppering og egenskaber</vt:lpstr>
      <vt:lpstr>Expressions</vt:lpstr>
      <vt:lpstr>Beregnede felter</vt:lpstr>
      <vt:lpstr>Globale Collections</vt:lpstr>
      <vt:lpstr>Aggregat Funktioner</vt:lpstr>
      <vt:lpstr>Typer af Aggregat Funktioner</vt:lpstr>
      <vt:lpstr>Expressions og betinget Formatering</vt:lpstr>
      <vt:lpstr>Modul 2 – Opgaver Del II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bh</dc:creator>
  <cp:lastModifiedBy>Windows User</cp:lastModifiedBy>
  <cp:revision>1105</cp:revision>
  <dcterms:created xsi:type="dcterms:W3CDTF">2008-03-06T08:53:46Z</dcterms:created>
  <dcterms:modified xsi:type="dcterms:W3CDTF">2011-02-07T14:28:31Z</dcterms:modified>
</cp:coreProperties>
</file>