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</p:sldMasterIdLst>
  <p:notesMasterIdLst>
    <p:notesMasterId r:id="rId11"/>
  </p:notesMasterIdLst>
  <p:sldIdLst>
    <p:sldId id="450" r:id="rId2"/>
    <p:sldId id="338" r:id="rId3"/>
    <p:sldId id="451" r:id="rId4"/>
    <p:sldId id="339" r:id="rId5"/>
    <p:sldId id="417" r:id="rId6"/>
    <p:sldId id="452" r:id="rId7"/>
    <p:sldId id="391" r:id="rId8"/>
    <p:sldId id="454" r:id="rId9"/>
    <p:sldId id="455" r:id="rId10"/>
  </p:sldIdLst>
  <p:sldSz cx="9144000" cy="6858000" type="screen4x3"/>
  <p:notesSz cx="6858000" cy="9144000"/>
  <p:embeddedFontLst>
    <p:embeddedFont>
      <p:font typeface="Franklin Gothic Book" pitchFamily="34" charset="0"/>
      <p:regular r:id="rId12"/>
      <p:italic r:id="rId13"/>
    </p:embeddedFont>
    <p:embeddedFont>
      <p:font typeface="Tahoma" pitchFamily="34" charset="0"/>
      <p:regular r:id="rId14"/>
      <p:bold r:id="rId15"/>
    </p:embeddedFont>
    <p:embeddedFont>
      <p:font typeface="BigNoodleTitling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Franklin Gothic Demi Cond" pitchFamily="34" charset="0"/>
      <p:regular r:id="rId21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35" autoAdjust="0"/>
  </p:normalViewPr>
  <p:slideViewPr>
    <p:cSldViewPr>
      <p:cViewPr varScale="1">
        <p:scale>
          <a:sx n="87" d="100"/>
          <a:sy n="87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0A95-8F38-4FEA-8F0E-DBC46FBC01F2}" type="datetimeFigureOut">
              <a:rPr lang="da-DK" smtClean="0"/>
              <a:pPr/>
              <a:t>07-02-2011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6D06-3734-4FF9-A6DB-70CD07944B5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7055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res_baggrun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945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smtClean="0"/>
            </a:lvl1pPr>
          </a:lstStyle>
          <a:p>
            <a:r>
              <a:rPr lang="da-DK" dirty="0" smtClean="0"/>
              <a:t>Klik for at redigere titeltypografi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mtClean="0"/>
            </a:lvl1pPr>
          </a:lstStyle>
          <a:p>
            <a:r>
              <a:rPr lang="da-DK" dirty="0" smtClean="0"/>
              <a:t>Klik for at redigere undertiteltypografien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631-931B-4DB9-8E61-46803C57F044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3E82-F0FD-4018-A11B-CDC7A92B446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7400948" cy="48403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6C2-1E8C-4B68-8E41-CA630023E4E3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9DC7-9DCC-4697-A776-686C32BB2EF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es_baggrund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9144000" cy="6478588"/>
          </a:xfrm>
          <a:prstGeom prst="rect">
            <a:avLst/>
          </a:prstGeom>
          <a:noFill/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73548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da-DK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740094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59928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BA730A86-50C3-4C0D-8AB0-5347F87BB14C}" type="datetime1">
              <a:rPr lang="da-DK"/>
              <a:pPr>
                <a:defRPr/>
              </a:pPr>
              <a:t>07-02-2011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8625" y="6215063"/>
            <a:ext cx="385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2488" y="5797550"/>
            <a:ext cx="428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Franklin Gothic Book" pitchFamily="34" charset="0"/>
                <a:cs typeface="+mn-cs"/>
              </a:defRPr>
            </a:lvl1pPr>
          </a:lstStyle>
          <a:p>
            <a:pPr>
              <a:defRPr/>
            </a:pPr>
            <a:fld id="{2D803568-48A4-4995-837F-84ADAE2980A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  <p:cxnSp>
        <p:nvCxnSpPr>
          <p:cNvPr id="20" name="Straight Connector 19"/>
          <p:cNvCxnSpPr>
            <a:cxnSpLocks noChangeShapeType="1"/>
          </p:cNvCxnSpPr>
          <p:nvPr userDrawn="1"/>
        </p:nvCxnSpPr>
        <p:spPr bwMode="auto">
          <a:xfrm>
            <a:off x="468313" y="836613"/>
            <a:ext cx="7343775" cy="1587"/>
          </a:xfrm>
          <a:prstGeom prst="line">
            <a:avLst/>
          </a:prstGeom>
          <a:noFill/>
          <a:ln w="19050" algn="ctr">
            <a:solidFill>
              <a:srgbClr val="C2C217"/>
            </a:solidFill>
            <a:round/>
            <a:headEnd/>
            <a:tailE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igNoodleTitling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Demi Con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2214578"/>
          </a:xfrm>
        </p:spPr>
        <p:txBody>
          <a:bodyPr/>
          <a:lstStyle/>
          <a:p>
            <a:pPr algn="ctr"/>
            <a:r>
              <a:rPr lang="da-DK" sz="4000" dirty="0" err="1" smtClean="0"/>
              <a:t>Report</a:t>
            </a:r>
            <a:r>
              <a:rPr lang="da-DK" sz="4000" dirty="0" smtClean="0"/>
              <a:t> </a:t>
            </a:r>
            <a:r>
              <a:rPr lang="da-DK" sz="4000" dirty="0" err="1" smtClean="0"/>
              <a:t>Builder</a:t>
            </a:r>
            <a:r>
              <a:rPr lang="da-DK" sz="4000" dirty="0" smtClean="0"/>
              <a:t> 3.0 </a:t>
            </a:r>
            <a:br>
              <a:rPr lang="da-DK" sz="4000" dirty="0" smtClean="0"/>
            </a:br>
            <a:r>
              <a:rPr lang="da-DK" sz="2800" dirty="0" smtClean="0"/>
              <a:t>Modul 1 – Installation og Konfiguration</a:t>
            </a:r>
            <a:endParaRPr lang="da-DK" sz="2800" dirty="0"/>
          </a:p>
        </p:txBody>
      </p:sp>
      <p:pic>
        <p:nvPicPr>
          <p:cNvPr id="3" name="Billede 2" descr="BI Fro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643182"/>
            <a:ext cx="47434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"/>
            <a:ext cx="8104215" cy="1000108"/>
          </a:xfrm>
        </p:spPr>
        <p:txBody>
          <a:bodyPr/>
          <a:lstStyle/>
          <a:p>
            <a:r>
              <a:rPr lang="da-DK" sz="2400" dirty="0" smtClean="0"/>
              <a:t>Modul 1 – Installation og Konfiguration</a:t>
            </a:r>
            <a:endParaRPr lang="da-DK" sz="24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08720"/>
            <a:ext cx="7400948" cy="4545931"/>
          </a:xfrm>
        </p:spPr>
        <p:txBody>
          <a:bodyPr/>
          <a:lstStyle/>
          <a:p>
            <a:r>
              <a:rPr lang="da-DK" sz="1600" dirty="0" smtClean="0"/>
              <a:t>Introduktion til ”</a:t>
            </a:r>
            <a:r>
              <a:rPr lang="da-DK" sz="1600" dirty="0" err="1" smtClean="0"/>
              <a:t>Self</a:t>
            </a:r>
            <a:r>
              <a:rPr lang="da-DK" sz="1600" dirty="0" smtClean="0"/>
              <a:t> Service Rapportering”</a:t>
            </a:r>
          </a:p>
          <a:p>
            <a:r>
              <a:rPr lang="da-DK" sz="1600" dirty="0" smtClean="0"/>
              <a:t>Hvad er </a:t>
            </a:r>
            <a:r>
              <a:rPr lang="da-DK" sz="1600" dirty="0" err="1" smtClean="0"/>
              <a:t>Report</a:t>
            </a:r>
            <a:r>
              <a:rPr lang="da-DK" sz="1600" dirty="0" smtClean="0"/>
              <a:t> </a:t>
            </a:r>
            <a:r>
              <a:rPr lang="da-DK" sz="1600" dirty="0" err="1" smtClean="0"/>
              <a:t>Builder</a:t>
            </a:r>
            <a:endParaRPr lang="da-DK" sz="1600" dirty="0" smtClean="0"/>
          </a:p>
          <a:p>
            <a:r>
              <a:rPr lang="da-DK" sz="1600" dirty="0" smtClean="0"/>
              <a:t>Installation af </a:t>
            </a:r>
            <a:r>
              <a:rPr lang="da-DK" sz="1600" dirty="0" err="1" smtClean="0"/>
              <a:t>Report</a:t>
            </a:r>
            <a:r>
              <a:rPr lang="da-DK" sz="1600" dirty="0" smtClean="0"/>
              <a:t> </a:t>
            </a:r>
            <a:r>
              <a:rPr lang="da-DK" sz="1600" dirty="0" err="1" smtClean="0"/>
              <a:t>Builder</a:t>
            </a:r>
            <a:r>
              <a:rPr lang="da-DK" sz="1600" dirty="0" smtClean="0"/>
              <a:t> 3.0</a:t>
            </a:r>
          </a:p>
          <a:p>
            <a:r>
              <a:rPr lang="da-DK" sz="1600" dirty="0" err="1" smtClean="0"/>
              <a:t>Report</a:t>
            </a:r>
            <a:r>
              <a:rPr lang="da-DK" sz="1600" dirty="0" smtClean="0"/>
              <a:t> </a:t>
            </a:r>
            <a:r>
              <a:rPr lang="da-DK" sz="1600" dirty="0" err="1" smtClean="0"/>
              <a:t>Builder</a:t>
            </a:r>
            <a:r>
              <a:rPr lang="da-DK" sz="1600" dirty="0" smtClean="0"/>
              <a:t> 3.0 Designer</a:t>
            </a:r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200" dirty="0" smtClean="0"/>
              <a:t>Introduktion til ”</a:t>
            </a:r>
            <a:r>
              <a:rPr lang="da-DK" sz="3200" dirty="0" err="1" smtClean="0"/>
              <a:t>Self</a:t>
            </a:r>
            <a:r>
              <a:rPr lang="da-DK" sz="3200" dirty="0" smtClean="0"/>
              <a:t> Service Rapportering”</a:t>
            </a:r>
            <a:endParaRPr lang="da-DK" sz="32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9"/>
            <a:ext cx="7400948" cy="2376263"/>
          </a:xfrm>
        </p:spPr>
        <p:txBody>
          <a:bodyPr/>
          <a:lstStyle/>
          <a:p>
            <a:r>
              <a:rPr lang="da-DK" dirty="0" smtClean="0"/>
              <a:t>Har eksisteret i mange år</a:t>
            </a:r>
          </a:p>
          <a:p>
            <a:r>
              <a:rPr lang="da-DK" dirty="0" smtClean="0"/>
              <a:t>Var en af de essentielle idéer bag Data </a:t>
            </a:r>
            <a:r>
              <a:rPr lang="da-DK" dirty="0" err="1" smtClean="0"/>
              <a:t>Warehousing</a:t>
            </a:r>
            <a:endParaRPr lang="da-DK" dirty="0" smtClean="0"/>
          </a:p>
          <a:p>
            <a:r>
              <a:rPr lang="da-DK" dirty="0" smtClean="0"/>
              <a:t>Formål</a:t>
            </a:r>
          </a:p>
          <a:p>
            <a:pPr lvl="1"/>
            <a:r>
              <a:rPr lang="da-DK" dirty="0" smtClean="0"/>
              <a:t>Brugerne udvikler deres egne rapporter og analyser</a:t>
            </a:r>
          </a:p>
          <a:p>
            <a:pPr lvl="1"/>
            <a:r>
              <a:rPr lang="da-DK" dirty="0" smtClean="0"/>
              <a:t>IT skal ”kun” håndtere Data </a:t>
            </a:r>
            <a:r>
              <a:rPr lang="da-DK" dirty="0" err="1" smtClean="0"/>
              <a:t>Warehouse</a:t>
            </a:r>
            <a:r>
              <a:rPr lang="da-DK" dirty="0" smtClean="0"/>
              <a:t> og levere værktøjer</a:t>
            </a:r>
          </a:p>
          <a:p>
            <a:r>
              <a:rPr lang="da-DK" dirty="0" smtClean="0"/>
              <a:t>Tager lang tid at få lavet en formel løsning</a:t>
            </a:r>
          </a:p>
          <a:p>
            <a:r>
              <a:rPr lang="da-DK" dirty="0" smtClean="0"/>
              <a:t>IT afdeling kan blive flaskehals</a:t>
            </a:r>
          </a:p>
          <a:p>
            <a:pPr>
              <a:buNone/>
            </a:pPr>
            <a:endParaRPr lang="da-DK" dirty="0"/>
          </a:p>
        </p:txBody>
      </p:sp>
      <p:pic>
        <p:nvPicPr>
          <p:cNvPr id="4" name="Picture 4" descr="User_UserHalfD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789040"/>
            <a:ext cx="514350" cy="808038"/>
          </a:xfrm>
          <a:prstGeom prst="rect">
            <a:avLst/>
          </a:prstGeom>
          <a:noFill/>
        </p:spPr>
      </p:pic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5436096" y="3789040"/>
            <a:ext cx="1143000" cy="762000"/>
            <a:chOff x="144" y="1920"/>
            <a:chExt cx="912" cy="682"/>
          </a:xfrm>
        </p:grpSpPr>
        <p:pic>
          <p:nvPicPr>
            <p:cNvPr id="6" name="Picture 10" descr="Server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" y="1920"/>
              <a:ext cx="525" cy="618"/>
            </a:xfrm>
            <a:prstGeom prst="rect">
              <a:avLst/>
            </a:prstGeom>
            <a:noFill/>
          </p:spPr>
        </p:pic>
        <p:pic>
          <p:nvPicPr>
            <p:cNvPr id="7" name="Picture 11" descr="Users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2016"/>
              <a:ext cx="481" cy="586"/>
            </a:xfrm>
            <a:prstGeom prst="rect">
              <a:avLst/>
            </a:prstGeom>
            <a:noFill/>
          </p:spPr>
        </p:pic>
      </p:grpSp>
      <p:sp>
        <p:nvSpPr>
          <p:cNvPr id="8" name="Højre-venstrepil 7"/>
          <p:cNvSpPr/>
          <p:nvPr/>
        </p:nvSpPr>
        <p:spPr>
          <a:xfrm>
            <a:off x="1979712" y="3933056"/>
            <a:ext cx="1944216" cy="55664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717032"/>
            <a:ext cx="136606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Hvad er </a:t>
            </a:r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	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08720"/>
            <a:ext cx="7400948" cy="4968552"/>
          </a:xfrm>
        </p:spPr>
        <p:txBody>
          <a:bodyPr/>
          <a:lstStyle/>
          <a:p>
            <a:r>
              <a:rPr lang="da-DK" dirty="0" smtClean="0"/>
              <a:t>Værktøj til udvikling af </a:t>
            </a:r>
            <a:r>
              <a:rPr lang="da-DK" dirty="0" err="1" smtClean="0"/>
              <a:t>Ad-Hoc</a:t>
            </a:r>
            <a:r>
              <a:rPr lang="da-DK" dirty="0" smtClean="0"/>
              <a:t> Rapporter</a:t>
            </a:r>
          </a:p>
          <a:p>
            <a:r>
              <a:rPr lang="da-DK" dirty="0" smtClean="0"/>
              <a:t>Udviklet til SQL Server 2005</a:t>
            </a:r>
          </a:p>
          <a:p>
            <a:pPr lvl="1"/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1.0</a:t>
            </a:r>
          </a:p>
          <a:p>
            <a:pPr lvl="1"/>
            <a:r>
              <a:rPr lang="da-DK" dirty="0" smtClean="0"/>
              <a:t>Rettet mod ikke tekniske brugere</a:t>
            </a:r>
          </a:p>
          <a:p>
            <a:pPr lvl="1"/>
            <a:r>
              <a:rPr lang="da-DK" dirty="0" smtClean="0"/>
              <a:t>Mange Begrænsninger</a:t>
            </a:r>
          </a:p>
          <a:p>
            <a:r>
              <a:rPr lang="da-DK" dirty="0" smtClean="0"/>
              <a:t>Videreudviklet i SQL Server 2008</a:t>
            </a:r>
          </a:p>
          <a:p>
            <a:pPr lvl="1"/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2.0</a:t>
            </a:r>
          </a:p>
          <a:p>
            <a:pPr lvl="1"/>
            <a:r>
              <a:rPr lang="da-DK" dirty="0" smtClean="0"/>
              <a:t>Få begrænsninger</a:t>
            </a:r>
          </a:p>
          <a:p>
            <a:pPr lvl="2"/>
            <a:r>
              <a:rPr lang="da-DK" dirty="0" smtClean="0"/>
              <a:t>Flere data </a:t>
            </a:r>
            <a:r>
              <a:rPr lang="da-DK" dirty="0" err="1" smtClean="0"/>
              <a:t>sources</a:t>
            </a:r>
            <a:r>
              <a:rPr lang="da-DK" dirty="0" smtClean="0"/>
              <a:t> udover SQL, Oracle og SSAS</a:t>
            </a:r>
          </a:p>
          <a:p>
            <a:pPr lvl="1"/>
            <a:r>
              <a:rPr lang="da-DK" dirty="0" smtClean="0"/>
              <a:t>Microsoft Office layout</a:t>
            </a:r>
          </a:p>
          <a:p>
            <a:pPr lvl="1"/>
            <a:r>
              <a:rPr lang="da-DK" dirty="0" smtClean="0"/>
              <a:t>Ikke integreret i </a:t>
            </a:r>
            <a:r>
              <a:rPr lang="da-DK" dirty="0" err="1" smtClean="0"/>
              <a:t>Report</a:t>
            </a:r>
            <a:r>
              <a:rPr lang="da-DK" dirty="0" smtClean="0"/>
              <a:t> Manager som standard</a:t>
            </a:r>
          </a:p>
          <a:p>
            <a:r>
              <a:rPr lang="da-DK" dirty="0" smtClean="0"/>
              <a:t>SQL Server 2008 R2</a:t>
            </a:r>
          </a:p>
          <a:p>
            <a:pPr lvl="1"/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</a:t>
            </a:r>
          </a:p>
          <a:p>
            <a:pPr lvl="1"/>
            <a:r>
              <a:rPr lang="da-DK" dirty="0" err="1" smtClean="0"/>
              <a:t>Report</a:t>
            </a:r>
            <a:r>
              <a:rPr lang="da-DK" dirty="0" smtClean="0"/>
              <a:t> Parts, </a:t>
            </a:r>
            <a:r>
              <a:rPr lang="da-DK" dirty="0" err="1" smtClean="0"/>
              <a:t>Shared</a:t>
            </a:r>
            <a:r>
              <a:rPr lang="da-DK" dirty="0" smtClean="0"/>
              <a:t> Data sets</a:t>
            </a:r>
          </a:p>
          <a:p>
            <a:pPr lvl="1"/>
            <a:r>
              <a:rPr lang="da-DK" dirty="0" smtClean="0"/>
              <a:t>Understøtter alle de nye features i </a:t>
            </a:r>
            <a:r>
              <a:rPr lang="da-DK" dirty="0" err="1" smtClean="0"/>
              <a:t>Reporting</a:t>
            </a:r>
            <a:r>
              <a:rPr lang="da-DK" dirty="0" smtClean="0"/>
              <a:t> Services 2008 R2</a:t>
            </a:r>
          </a:p>
          <a:p>
            <a:pPr lvl="2"/>
            <a:r>
              <a:rPr lang="da-DK" dirty="0" err="1" smtClean="0"/>
              <a:t>Maps</a:t>
            </a:r>
            <a:r>
              <a:rPr lang="da-DK" dirty="0" smtClean="0"/>
              <a:t>, </a:t>
            </a:r>
            <a:r>
              <a:rPr lang="da-DK" dirty="0" err="1" smtClean="0"/>
              <a:t>indicators</a:t>
            </a:r>
            <a:r>
              <a:rPr lang="da-DK" dirty="0" smtClean="0"/>
              <a:t>, Sparklines, Data Bars, Udvidelser i </a:t>
            </a:r>
            <a:r>
              <a:rPr lang="da-DK" dirty="0" err="1" smtClean="0"/>
              <a:t>Expressions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354887" cy="836712"/>
          </a:xfrm>
        </p:spPr>
        <p:txBody>
          <a:bodyPr/>
          <a:lstStyle/>
          <a:p>
            <a:r>
              <a:rPr lang="da-DK" dirty="0" smtClean="0"/>
              <a:t>Installation af </a:t>
            </a:r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08721"/>
            <a:ext cx="8291264" cy="4545930"/>
          </a:xfrm>
        </p:spPr>
        <p:txBody>
          <a:bodyPr/>
          <a:lstStyle/>
          <a:p>
            <a:r>
              <a:rPr lang="da-DK" dirty="0" smtClean="0"/>
              <a:t>Findes i 2 ”versioner”</a:t>
            </a:r>
          </a:p>
          <a:p>
            <a:pPr lvl="1"/>
            <a:r>
              <a:rPr lang="da-DK" dirty="0" smtClean="0"/>
              <a:t>”</a:t>
            </a:r>
            <a:r>
              <a:rPr lang="da-DK" dirty="0" err="1" smtClean="0"/>
              <a:t>Stand-alone</a:t>
            </a:r>
            <a:r>
              <a:rPr lang="da-DK" dirty="0" smtClean="0"/>
              <a:t>”</a:t>
            </a:r>
          </a:p>
          <a:p>
            <a:pPr lvl="1"/>
            <a:r>
              <a:rPr lang="da-DK" dirty="0" smtClean="0"/>
              <a:t>”</a:t>
            </a:r>
            <a:r>
              <a:rPr lang="da-DK" dirty="0" err="1" smtClean="0"/>
              <a:t>ClickOnce</a:t>
            </a:r>
            <a:r>
              <a:rPr lang="da-DK" dirty="0" smtClean="0"/>
              <a:t>”</a:t>
            </a:r>
          </a:p>
          <a:p>
            <a:pPr lvl="1"/>
            <a:r>
              <a:rPr lang="da-DK" dirty="0" smtClean="0"/>
              <a:t>Begge kræver .Net </a:t>
            </a:r>
            <a:r>
              <a:rPr lang="da-DK" dirty="0" err="1" smtClean="0"/>
              <a:t>Framework</a:t>
            </a:r>
            <a:r>
              <a:rPr lang="da-DK" dirty="0" smtClean="0"/>
              <a:t> 3.5</a:t>
            </a:r>
          </a:p>
          <a:p>
            <a:r>
              <a:rPr lang="da-DK" dirty="0" smtClean="0"/>
              <a:t>”</a:t>
            </a:r>
            <a:r>
              <a:rPr lang="da-DK" dirty="0" err="1" smtClean="0"/>
              <a:t>Stand-alone</a:t>
            </a:r>
            <a:r>
              <a:rPr lang="da-DK" dirty="0" smtClean="0"/>
              <a:t>” installeres selvstændigt på klient</a:t>
            </a:r>
          </a:p>
          <a:p>
            <a:pPr lvl="1"/>
            <a:r>
              <a:rPr lang="da-DK" dirty="0" smtClean="0"/>
              <a:t>Hentes fra ”Microsoft Download Center”</a:t>
            </a:r>
          </a:p>
          <a:p>
            <a:pPr lvl="1"/>
            <a:r>
              <a:rPr lang="da-DK" dirty="0" smtClean="0"/>
              <a:t>Er en del af ”SQL Server 2008 R2 Feature </a:t>
            </a:r>
            <a:r>
              <a:rPr lang="da-DK" dirty="0" err="1" smtClean="0"/>
              <a:t>Pack</a:t>
            </a:r>
            <a:r>
              <a:rPr lang="da-DK" dirty="0" smtClean="0"/>
              <a:t>”</a:t>
            </a:r>
          </a:p>
          <a:p>
            <a:pPr lvl="1"/>
            <a:r>
              <a:rPr lang="da-DK" dirty="0" smtClean="0"/>
              <a:t>Kan installeres fra kommandoprompt</a:t>
            </a:r>
          </a:p>
          <a:p>
            <a:pPr lvl="2"/>
            <a:r>
              <a:rPr lang="da-DK" dirty="0" err="1" smtClean="0"/>
              <a:t>msiexec</a:t>
            </a:r>
            <a:r>
              <a:rPr lang="da-DK" dirty="0" smtClean="0"/>
              <a:t> /i ReportBuilder3_x86.msi /</a:t>
            </a:r>
            <a:r>
              <a:rPr lang="da-DK" dirty="0" err="1" smtClean="0"/>
              <a:t>quiet</a:t>
            </a:r>
            <a:endParaRPr lang="da-DK" dirty="0" smtClean="0"/>
          </a:p>
          <a:p>
            <a:r>
              <a:rPr lang="da-DK" dirty="0" err="1" smtClean="0"/>
              <a:t>ClickOnce</a:t>
            </a:r>
            <a:endParaRPr lang="da-DK" dirty="0" smtClean="0"/>
          </a:p>
          <a:p>
            <a:pPr lvl="1"/>
            <a:r>
              <a:rPr lang="da-DK" dirty="0" smtClean="0"/>
              <a:t>Installeres automatisk fra </a:t>
            </a:r>
            <a:r>
              <a:rPr lang="da-DK" dirty="0" err="1" smtClean="0"/>
              <a:t>Report</a:t>
            </a:r>
            <a:r>
              <a:rPr lang="da-DK" dirty="0" smtClean="0"/>
              <a:t> Manager både i </a:t>
            </a:r>
            <a:r>
              <a:rPr lang="da-DK" dirty="0" err="1" smtClean="0"/>
              <a:t>Native</a:t>
            </a:r>
            <a:r>
              <a:rPr lang="da-DK" dirty="0" smtClean="0"/>
              <a:t> og </a:t>
            </a:r>
            <a:r>
              <a:rPr lang="da-DK" dirty="0" err="1" smtClean="0"/>
              <a:t>Sharepoint</a:t>
            </a:r>
            <a:r>
              <a:rPr lang="da-DK" dirty="0" smtClean="0"/>
              <a:t> Mode</a:t>
            </a:r>
          </a:p>
          <a:p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understøtter 21 forskellige sprog</a:t>
            </a:r>
          </a:p>
          <a:p>
            <a:pPr lvl="1"/>
            <a:r>
              <a:rPr lang="da-DK" dirty="0" smtClean="0"/>
              <a:t>Ved </a:t>
            </a:r>
            <a:r>
              <a:rPr lang="da-DK" dirty="0" err="1" smtClean="0"/>
              <a:t>Stand-Alone</a:t>
            </a:r>
            <a:r>
              <a:rPr lang="da-DK" dirty="0" smtClean="0"/>
              <a:t> kan sprog vælges</a:t>
            </a:r>
          </a:p>
          <a:p>
            <a:pPr lvl="1"/>
            <a:r>
              <a:rPr lang="da-DK" dirty="0" smtClean="0"/>
              <a:t>Ved </a:t>
            </a:r>
            <a:r>
              <a:rPr lang="da-DK" dirty="0" err="1" smtClean="0"/>
              <a:t>ClickOnce</a:t>
            </a:r>
            <a:r>
              <a:rPr lang="da-DK" dirty="0" smtClean="0"/>
              <a:t> er det computerens </a:t>
            </a:r>
            <a:r>
              <a:rPr lang="da-DK" dirty="0" err="1" smtClean="0"/>
              <a:t>Culture</a:t>
            </a:r>
            <a:r>
              <a:rPr lang="da-DK" dirty="0" smtClean="0"/>
              <a:t> der er afgørende for valg af sprog</a:t>
            </a:r>
          </a:p>
          <a:p>
            <a:pPr lvl="1"/>
            <a:endParaRPr lang="da-DK" dirty="0" smtClean="0"/>
          </a:p>
          <a:p>
            <a:endParaRPr lang="da-DK" dirty="0" smtClean="0"/>
          </a:p>
          <a:p>
            <a:pPr>
              <a:buNone/>
            </a:pPr>
            <a:r>
              <a:rPr lang="da-DK" dirty="0" smtClean="0"/>
              <a:t> 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>
                <a:ea typeface="Tahoma" pitchFamily="34" charset="0"/>
                <a:cs typeface="Tahoma" pitchFamily="34" charset="0"/>
              </a:rPr>
              <a:t>Report</a:t>
            </a:r>
            <a:r>
              <a:rPr lang="da-DK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da-DK" dirty="0" err="1" smtClean="0">
                <a:ea typeface="Tahoma" pitchFamily="34" charset="0"/>
                <a:cs typeface="Tahoma" pitchFamily="34" charset="0"/>
              </a:rPr>
              <a:t>Builder</a:t>
            </a:r>
            <a:r>
              <a:rPr lang="da-DK" dirty="0" smtClean="0">
                <a:ea typeface="Tahoma" pitchFamily="34" charset="0"/>
                <a:cs typeface="Tahoma" pitchFamily="34" charset="0"/>
              </a:rPr>
              <a:t> 3.0 Designer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80727"/>
            <a:ext cx="7400948" cy="4473923"/>
          </a:xfrm>
        </p:spPr>
        <p:txBody>
          <a:bodyPr/>
          <a:lstStyle/>
          <a:p>
            <a:r>
              <a:rPr lang="da-DK" dirty="0" smtClean="0"/>
              <a:t>Start </a:t>
            </a:r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 Designer</a:t>
            </a:r>
          </a:p>
          <a:p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 Designer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>
                <a:ea typeface="Tahoma" pitchFamily="34" charset="0"/>
                <a:cs typeface="Tahoma" pitchFamily="34" charset="0"/>
              </a:rPr>
              <a:t>Start </a:t>
            </a:r>
            <a:r>
              <a:rPr lang="da-DK" dirty="0" err="1" smtClean="0">
                <a:ea typeface="Tahoma" pitchFamily="34" charset="0"/>
                <a:cs typeface="Tahoma" pitchFamily="34" charset="0"/>
              </a:rPr>
              <a:t>Report</a:t>
            </a:r>
            <a:r>
              <a:rPr lang="da-DK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da-DK" dirty="0" err="1" smtClean="0">
                <a:ea typeface="Tahoma" pitchFamily="34" charset="0"/>
                <a:cs typeface="Tahoma" pitchFamily="34" charset="0"/>
              </a:rPr>
              <a:t>Builder</a:t>
            </a:r>
            <a:r>
              <a:rPr lang="da-DK" dirty="0" smtClean="0">
                <a:ea typeface="Tahoma" pitchFamily="34" charset="0"/>
                <a:cs typeface="Tahoma" pitchFamily="34" charset="0"/>
              </a:rPr>
              <a:t> 3.0 Designer</a:t>
            </a:r>
            <a:endParaRPr lang="da-DK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1080120"/>
          </a:xfrm>
        </p:spPr>
        <p:txBody>
          <a:bodyPr/>
          <a:lstStyle/>
          <a:p>
            <a:r>
              <a:rPr lang="da-DK" dirty="0" smtClean="0"/>
              <a:t>Startes fra Menu System eller fra </a:t>
            </a:r>
            <a:r>
              <a:rPr lang="da-DK" dirty="0" err="1" smtClean="0"/>
              <a:t>Report</a:t>
            </a:r>
            <a:r>
              <a:rPr lang="da-DK" dirty="0" smtClean="0"/>
              <a:t> Manager</a:t>
            </a:r>
          </a:p>
          <a:p>
            <a:pPr lvl="1"/>
            <a:r>
              <a:rPr lang="da-DK" dirty="0" err="1" smtClean="0"/>
              <a:t>Stand-Alone</a:t>
            </a:r>
            <a:r>
              <a:rPr lang="da-DK" dirty="0" smtClean="0"/>
              <a:t> kan startes fra Menu System</a:t>
            </a:r>
          </a:p>
          <a:p>
            <a:pPr lvl="1"/>
            <a:r>
              <a:rPr lang="da-DK" dirty="0" err="1" smtClean="0"/>
              <a:t>ClickOnce</a:t>
            </a:r>
            <a:r>
              <a:rPr lang="da-DK" dirty="0" smtClean="0"/>
              <a:t> startes fra </a:t>
            </a:r>
            <a:r>
              <a:rPr lang="da-DK" dirty="0" err="1" smtClean="0"/>
              <a:t>Report</a:t>
            </a:r>
            <a:r>
              <a:rPr lang="da-DK" dirty="0" smtClean="0"/>
              <a:t> Manager i </a:t>
            </a:r>
            <a:r>
              <a:rPr lang="da-DK" dirty="0" err="1" smtClean="0"/>
              <a:t>Native</a:t>
            </a:r>
            <a:r>
              <a:rPr lang="da-DK" dirty="0" smtClean="0"/>
              <a:t> eller </a:t>
            </a:r>
            <a:r>
              <a:rPr lang="da-DK" dirty="0" err="1" smtClean="0"/>
              <a:t>Sharepoint</a:t>
            </a:r>
            <a:r>
              <a:rPr lang="da-DK" dirty="0" smtClean="0"/>
              <a:t> Mode</a:t>
            </a:r>
          </a:p>
          <a:p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50755"/>
            <a:ext cx="6480720" cy="474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2771800" y="1196752"/>
            <a:ext cx="2232248" cy="27363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Oval 8"/>
          <p:cNvSpPr/>
          <p:nvPr/>
        </p:nvSpPr>
        <p:spPr>
          <a:xfrm>
            <a:off x="539552" y="5085184"/>
            <a:ext cx="8640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48" y="1340768"/>
            <a:ext cx="846114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 Designer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000109"/>
            <a:ext cx="7400948" cy="428627"/>
          </a:xfrm>
        </p:spPr>
        <p:txBody>
          <a:bodyPr/>
          <a:lstStyle/>
          <a:p>
            <a:r>
              <a:rPr lang="da-DK" dirty="0" smtClean="0"/>
              <a:t>”Office 2007” Interface</a:t>
            </a:r>
          </a:p>
          <a:p>
            <a:pPr lvl="1">
              <a:buNone/>
            </a:pPr>
            <a:endParaRPr lang="da-DK" dirty="0" smtClean="0"/>
          </a:p>
          <a:p>
            <a:pPr lvl="1">
              <a:buNone/>
            </a:pPr>
            <a:endParaRPr lang="da-DK" dirty="0" smtClean="0"/>
          </a:p>
          <a:p>
            <a:pPr lvl="1">
              <a:buNone/>
            </a:pPr>
            <a:endParaRPr lang="da-DK" dirty="0" smtClean="0"/>
          </a:p>
          <a:p>
            <a:pPr lvl="1"/>
            <a:endParaRPr lang="da-DK" dirty="0" smtClean="0"/>
          </a:p>
          <a:p>
            <a:pPr lvl="1"/>
            <a:endParaRPr lang="da-DK" dirty="0" smtClean="0"/>
          </a:p>
          <a:p>
            <a:pPr lvl="1"/>
            <a:endParaRPr lang="da-DK" dirty="0" smtClean="0"/>
          </a:p>
          <a:p>
            <a:pPr lvl="1"/>
            <a:endParaRPr lang="da-DK" dirty="0" smtClean="0"/>
          </a:p>
          <a:p>
            <a:pPr lvl="1">
              <a:buNone/>
            </a:pPr>
            <a:endParaRPr lang="da-DK" dirty="0" smtClean="0"/>
          </a:p>
          <a:p>
            <a:pPr lvl="1"/>
            <a:endParaRPr lang="da-DK" dirty="0" smtClean="0"/>
          </a:p>
          <a:p>
            <a:pPr lvl="1">
              <a:buNone/>
            </a:pPr>
            <a:endParaRPr lang="da-DK" dirty="0" smtClean="0"/>
          </a:p>
          <a:p>
            <a:pPr lvl="1">
              <a:buNone/>
            </a:pPr>
            <a:endParaRPr lang="da-DK" dirty="0" smtClean="0"/>
          </a:p>
          <a:p>
            <a:pPr lvl="1">
              <a:buNone/>
            </a:pPr>
            <a:r>
              <a:rPr lang="da-DK" dirty="0" smtClean="0"/>
              <a:t> </a:t>
            </a:r>
            <a:endParaRPr lang="da-DK" dirty="0"/>
          </a:p>
        </p:txBody>
      </p:sp>
      <p:cxnSp>
        <p:nvCxnSpPr>
          <p:cNvPr id="8" name="Lige pilforbindelse 7"/>
          <p:cNvCxnSpPr/>
          <p:nvPr/>
        </p:nvCxnSpPr>
        <p:spPr>
          <a:xfrm flipH="1" flipV="1">
            <a:off x="1331640" y="1669461"/>
            <a:ext cx="740030" cy="8308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Lige pilforbindelse 11"/>
          <p:cNvCxnSpPr>
            <a:stCxn id="27" idx="2"/>
          </p:cNvCxnSpPr>
          <p:nvPr/>
        </p:nvCxnSpPr>
        <p:spPr>
          <a:xfrm flipH="1">
            <a:off x="618724" y="1090385"/>
            <a:ext cx="131343" cy="6819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Lige pilforbindelse 12"/>
          <p:cNvCxnSpPr/>
          <p:nvPr/>
        </p:nvCxnSpPr>
        <p:spPr>
          <a:xfrm flipV="1">
            <a:off x="771257" y="2899036"/>
            <a:ext cx="0" cy="745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Lige pilforbindelse 15"/>
          <p:cNvCxnSpPr/>
          <p:nvPr/>
        </p:nvCxnSpPr>
        <p:spPr>
          <a:xfrm rot="5400000">
            <a:off x="2885878" y="4838872"/>
            <a:ext cx="714380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ge pilforbindelse 17"/>
          <p:cNvCxnSpPr/>
          <p:nvPr/>
        </p:nvCxnSpPr>
        <p:spPr>
          <a:xfrm>
            <a:off x="3528820" y="4767434"/>
            <a:ext cx="857256" cy="7143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Lige pilforbindelse 19"/>
          <p:cNvCxnSpPr/>
          <p:nvPr/>
        </p:nvCxnSpPr>
        <p:spPr>
          <a:xfrm>
            <a:off x="7913905" y="2383029"/>
            <a:ext cx="365740" cy="8572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kstboks 23"/>
          <p:cNvSpPr txBox="1"/>
          <p:nvPr/>
        </p:nvSpPr>
        <p:spPr>
          <a:xfrm>
            <a:off x="1714480" y="2529704"/>
            <a:ext cx="911468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err="1" smtClean="0">
                <a:solidFill>
                  <a:schemeClr val="bg1"/>
                </a:solidFill>
              </a:rPr>
              <a:t>Toolbox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27" name="Tekstboks 26"/>
          <p:cNvSpPr txBox="1"/>
          <p:nvPr/>
        </p:nvSpPr>
        <p:spPr>
          <a:xfrm>
            <a:off x="284491" y="721053"/>
            <a:ext cx="931152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err="1" smtClean="0">
                <a:solidFill>
                  <a:schemeClr val="bg1"/>
                </a:solidFill>
              </a:rPr>
              <a:t>Preview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28" name="Tekstboks 27"/>
          <p:cNvSpPr txBox="1"/>
          <p:nvPr/>
        </p:nvSpPr>
        <p:spPr>
          <a:xfrm>
            <a:off x="88378" y="3634138"/>
            <a:ext cx="1365758" cy="646331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da-DK" dirty="0" smtClean="0">
                <a:solidFill>
                  <a:schemeClr val="bg1"/>
                </a:solidFill>
              </a:rPr>
              <a:t>Dataset og</a:t>
            </a:r>
          </a:p>
          <a:p>
            <a:pPr algn="ctr"/>
            <a:r>
              <a:rPr lang="da-DK" dirty="0" smtClean="0">
                <a:solidFill>
                  <a:schemeClr val="bg1"/>
                </a:solidFill>
              </a:rPr>
              <a:t>Data Source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29" name="Tekstboks 28"/>
          <p:cNvSpPr txBox="1"/>
          <p:nvPr/>
        </p:nvSpPr>
        <p:spPr>
          <a:xfrm>
            <a:off x="3100192" y="4338806"/>
            <a:ext cx="971741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Grupper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30" name="Tekstboks 29"/>
          <p:cNvSpPr txBox="1"/>
          <p:nvPr/>
        </p:nvSpPr>
        <p:spPr>
          <a:xfrm>
            <a:off x="7358082" y="2000240"/>
            <a:ext cx="1153970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err="1" smtClean="0">
                <a:solidFill>
                  <a:schemeClr val="bg1"/>
                </a:solidFill>
              </a:rPr>
              <a:t>Properties</a:t>
            </a:r>
            <a:endParaRPr lang="da-DK" dirty="0">
              <a:solidFill>
                <a:schemeClr val="bg1"/>
              </a:solidFill>
            </a:endParaRPr>
          </a:p>
        </p:txBody>
      </p:sp>
      <p:cxnSp>
        <p:nvCxnSpPr>
          <p:cNvPr id="32" name="Lige pilforbindelse 31"/>
          <p:cNvCxnSpPr/>
          <p:nvPr/>
        </p:nvCxnSpPr>
        <p:spPr>
          <a:xfrm rot="5400000">
            <a:off x="4237818" y="1840834"/>
            <a:ext cx="857256" cy="7143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kstboks 32"/>
          <p:cNvSpPr txBox="1"/>
          <p:nvPr/>
        </p:nvSpPr>
        <p:spPr>
          <a:xfrm>
            <a:off x="4595008" y="1340768"/>
            <a:ext cx="1372042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Page Header</a:t>
            </a:r>
            <a:endParaRPr lang="da-DK" dirty="0">
              <a:solidFill>
                <a:schemeClr val="bg1"/>
              </a:solidFill>
            </a:endParaRPr>
          </a:p>
        </p:txBody>
      </p:sp>
      <p:cxnSp>
        <p:nvCxnSpPr>
          <p:cNvPr id="34" name="Lige pilforbindelse 33"/>
          <p:cNvCxnSpPr/>
          <p:nvPr/>
        </p:nvCxnSpPr>
        <p:spPr>
          <a:xfrm rot="10800000">
            <a:off x="4071934" y="3857628"/>
            <a:ext cx="857256" cy="4286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boks 34"/>
          <p:cNvSpPr txBox="1"/>
          <p:nvPr/>
        </p:nvSpPr>
        <p:spPr>
          <a:xfrm>
            <a:off x="4500562" y="4338806"/>
            <a:ext cx="1300677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Page </a:t>
            </a:r>
            <a:r>
              <a:rPr lang="da-DK" dirty="0" err="1" smtClean="0">
                <a:solidFill>
                  <a:schemeClr val="bg1"/>
                </a:solidFill>
              </a:rPr>
              <a:t>Footer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21" name="Frem eller næste 20">
            <a:hlinkClick r:id="" action="ppaction://noaction" highlightClick="1"/>
          </p:cNvPr>
          <p:cNvSpPr/>
          <p:nvPr/>
        </p:nvSpPr>
        <p:spPr>
          <a:xfrm>
            <a:off x="428596" y="6286520"/>
            <a:ext cx="571504" cy="285728"/>
          </a:xfrm>
          <a:prstGeom prst="actionButtonForwardNext">
            <a:avLst/>
          </a:prstGeom>
          <a:noFill/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25" name="Lige pilforbindelse 19"/>
          <p:cNvCxnSpPr/>
          <p:nvPr/>
        </p:nvCxnSpPr>
        <p:spPr>
          <a:xfrm>
            <a:off x="6639991" y="2066605"/>
            <a:ext cx="365740" cy="8572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boks 29"/>
          <p:cNvSpPr txBox="1"/>
          <p:nvPr/>
        </p:nvSpPr>
        <p:spPr>
          <a:xfrm>
            <a:off x="5967050" y="1669461"/>
            <a:ext cx="1345881" cy="369332"/>
          </a:xfrm>
          <a:prstGeom prst="rect">
            <a:avLst/>
          </a:prstGeom>
          <a:solidFill>
            <a:schemeClr val="accent1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Report Parts</a:t>
            </a:r>
            <a:endParaRPr lang="da-DK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Modul 1 - Opgaver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908721"/>
            <a:ext cx="7400948" cy="4545930"/>
          </a:xfrm>
        </p:spPr>
        <p:txBody>
          <a:bodyPr/>
          <a:lstStyle/>
          <a:p>
            <a:r>
              <a:rPr lang="da-DK" dirty="0" smtClean="0"/>
              <a:t>Opgave 1</a:t>
            </a:r>
          </a:p>
          <a:p>
            <a:pPr lvl="1"/>
            <a:r>
              <a:rPr lang="da-DK" dirty="0" smtClean="0"/>
              <a:t>Installation af </a:t>
            </a:r>
            <a:r>
              <a:rPr lang="da-DK" dirty="0" err="1" smtClean="0"/>
              <a:t>Report</a:t>
            </a:r>
            <a:r>
              <a:rPr lang="da-DK" dirty="0" smtClean="0"/>
              <a:t> </a:t>
            </a:r>
            <a:r>
              <a:rPr lang="da-DK" dirty="0" err="1" smtClean="0"/>
              <a:t>Builder</a:t>
            </a:r>
            <a:r>
              <a:rPr lang="da-DK" dirty="0" smtClean="0"/>
              <a:t> 3.0 </a:t>
            </a:r>
            <a:r>
              <a:rPr lang="da-DK" dirty="0" err="1" smtClean="0"/>
              <a:t>Stand-Alone</a:t>
            </a:r>
            <a:endParaRPr lang="da-DK" dirty="0" smtClean="0"/>
          </a:p>
          <a:p>
            <a:r>
              <a:rPr lang="da-DK" dirty="0" smtClean="0"/>
              <a:t>Opgave 2</a:t>
            </a:r>
          </a:p>
          <a:p>
            <a:pPr lvl="1"/>
            <a:r>
              <a:rPr lang="da-DK" dirty="0" smtClean="0"/>
              <a:t>Simpel Rapport</a:t>
            </a:r>
          </a:p>
          <a:p>
            <a:pPr lvl="2">
              <a:buNone/>
            </a:pPr>
            <a:endParaRPr lang="da-DK" dirty="0" smtClean="0"/>
          </a:p>
        </p:txBody>
      </p:sp>
      <p:pic>
        <p:nvPicPr>
          <p:cNvPr id="4" name="Billede 3" descr="lab_exercise_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785926"/>
            <a:ext cx="2743583" cy="3429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17098</TotalTime>
  <Words>350</Words>
  <Application>Microsoft Office PowerPoint</Application>
  <PresentationFormat>On-screen Show (4:3)</PresentationFormat>
  <Paragraphs>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Franklin Gothic Book</vt:lpstr>
      <vt:lpstr>Tahoma</vt:lpstr>
      <vt:lpstr>BigNoodleTitling</vt:lpstr>
      <vt:lpstr>Calibri</vt:lpstr>
      <vt:lpstr>Franklin Gothic Demi Cond</vt:lpstr>
      <vt:lpstr>Office Theme</vt:lpstr>
      <vt:lpstr>Report Builder 3.0  Modul 1 – Installation og Konfiguration</vt:lpstr>
      <vt:lpstr>Modul 1 – Installation og Konfiguration</vt:lpstr>
      <vt:lpstr>Introduktion til ”Self Service Rapportering”</vt:lpstr>
      <vt:lpstr>Hvad er Report Builder </vt:lpstr>
      <vt:lpstr>Installation af Report Builder 3.0</vt:lpstr>
      <vt:lpstr>Report Builder 3.0 Designer</vt:lpstr>
      <vt:lpstr>Start Report Builder 3.0 Designer</vt:lpstr>
      <vt:lpstr>Report Builder 3.0 Designer</vt:lpstr>
      <vt:lpstr>Modul 1 - Opgaver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bh</dc:creator>
  <cp:lastModifiedBy>Windows User</cp:lastModifiedBy>
  <cp:revision>1107</cp:revision>
  <dcterms:created xsi:type="dcterms:W3CDTF">2008-03-06T08:53:46Z</dcterms:created>
  <dcterms:modified xsi:type="dcterms:W3CDTF">2011-02-07T14:17:05Z</dcterms:modified>
</cp:coreProperties>
</file>