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77" r:id="rId1"/>
  </p:sldMasterIdLst>
  <p:notesMasterIdLst>
    <p:notesMasterId r:id="rId19"/>
  </p:notesMasterIdLst>
  <p:sldIdLst>
    <p:sldId id="464" r:id="rId2"/>
    <p:sldId id="419" r:id="rId3"/>
    <p:sldId id="471" r:id="rId4"/>
    <p:sldId id="420" r:id="rId5"/>
    <p:sldId id="472" r:id="rId6"/>
    <p:sldId id="473" r:id="rId7"/>
    <p:sldId id="484" r:id="rId8"/>
    <p:sldId id="474" r:id="rId9"/>
    <p:sldId id="475" r:id="rId10"/>
    <p:sldId id="478" r:id="rId11"/>
    <p:sldId id="476" r:id="rId12"/>
    <p:sldId id="477" r:id="rId13"/>
    <p:sldId id="480" r:id="rId14"/>
    <p:sldId id="421" r:id="rId15"/>
    <p:sldId id="482" r:id="rId16"/>
    <p:sldId id="483" r:id="rId17"/>
    <p:sldId id="485" r:id="rId18"/>
  </p:sldIdLst>
  <p:sldSz cx="9144000" cy="6858000" type="screen4x3"/>
  <p:notesSz cx="6858000" cy="9144000"/>
  <p:embeddedFontLst>
    <p:embeddedFont>
      <p:font typeface="Franklin Gothic Book" charset="0"/>
      <p:regular r:id="rId20"/>
      <p:italic r:id="rId21"/>
    </p:embeddedFont>
    <p:embeddedFont>
      <p:font typeface="Tahoma" pitchFamily="34" charset="0"/>
      <p:regular r:id="rId22"/>
      <p:bold r:id="rId23"/>
    </p:embeddedFont>
    <p:embeddedFont>
      <p:font typeface="Calibri" pitchFamily="34" charset="0"/>
      <p:regular r:id="rId24"/>
      <p:bold r:id="rId25"/>
      <p:italic r:id="rId26"/>
      <p:boldItalic r:id="rId27"/>
    </p:embeddedFont>
    <p:embeddedFont>
      <p:font typeface="Franklin Gothic Demi Cond" charset="0"/>
      <p:regular r:id="rId28"/>
    </p:embeddedFont>
    <p:embeddedFont>
      <p:font typeface="BigNoodleTitling" charset="0"/>
      <p:regular r:id="rId29"/>
    </p:embeddedFont>
  </p:embeddedFontLst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emlayout 2 - Marker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0035" autoAdjust="0"/>
  </p:normalViewPr>
  <p:slideViewPr>
    <p:cSldViewPr>
      <p:cViewPr varScale="1">
        <p:scale>
          <a:sx n="84" d="100"/>
          <a:sy n="84" d="100"/>
        </p:scale>
        <p:origin x="-155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1926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820A95-8F38-4FEA-8F0E-DBC46FBC01F2}" type="datetimeFigureOut">
              <a:rPr lang="da-DK" smtClean="0"/>
              <a:pPr/>
              <a:t>18-06-2011</a:t>
            </a:fld>
            <a:endParaRPr lang="da-DK"/>
          </a:p>
        </p:txBody>
      </p:sp>
      <p:sp>
        <p:nvSpPr>
          <p:cNvPr id="4" name="Pladsholder til diasbille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Pladsholder til no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FB6D06-3734-4FF9-A6DB-70CD07944B59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6482815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Titeldia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pres_baggrund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92150"/>
            <a:ext cx="9144000" cy="6478588"/>
          </a:xfrm>
          <a:prstGeom prst="rect">
            <a:avLst/>
          </a:prstGeom>
          <a:noFill/>
        </p:spPr>
      </p:pic>
      <p:sp>
        <p:nvSpPr>
          <p:cNvPr id="19458" name="Title Placeholder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sz="5400" smtClean="0"/>
            </a:lvl1pPr>
          </a:lstStyle>
          <a:p>
            <a:r>
              <a:rPr lang="da-DK" dirty="0" smtClean="0"/>
              <a:t>Klik for at redigere titeltypografi i masteren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Arial" charset="0"/>
              <a:buNone/>
              <a:defRPr smtClean="0"/>
            </a:lvl1pPr>
          </a:lstStyle>
          <a:p>
            <a:r>
              <a:rPr lang="da-DK" dirty="0" smtClean="0"/>
              <a:t>Klik for at redigere undertiteltypografien i masteren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da-DK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da-DK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591631-931B-4DB9-8E61-46803C57F044}" type="datetime1">
              <a:rPr lang="da-DK"/>
              <a:pPr>
                <a:defRPr/>
              </a:pPr>
              <a:t>18-06-2011</a:t>
            </a:fld>
            <a:endParaRPr lang="da-DK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573E82-F0FD-4018-A11B-CDC7A92B4462}" type="slidenum">
              <a:rPr lang="da-DK"/>
              <a:pPr>
                <a:defRPr/>
              </a:pPr>
              <a:t>‹#›</a:t>
            </a:fld>
            <a:endParaRPr lang="da-DK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en-US" dirty="0" smtClean="0"/>
              <a:t>Click to edit Master title style</a:t>
            </a:r>
            <a:endParaRPr lang="da-DK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85860"/>
            <a:ext cx="7400948" cy="4840303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1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da-DK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D4E6C2-1E8C-4B68-8E41-CA630023E4E3}" type="datetime1">
              <a:rPr lang="da-DK"/>
              <a:pPr>
                <a:defRPr/>
              </a:pPr>
              <a:t>18-06-2011</a:t>
            </a:fld>
            <a:endParaRPr lang="da-DK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a-DK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5C9DC7-9DCC-4697-A776-686C32BB2EFB}" type="slidenum">
              <a:rPr lang="da-DK"/>
              <a:pPr>
                <a:defRPr/>
              </a:pPr>
              <a:t>‹#›</a:t>
            </a:fld>
            <a:endParaRPr lang="da-DK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7" name="Picture 13" descr="pres_baggrund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692150"/>
            <a:ext cx="9144000" cy="6478588"/>
          </a:xfrm>
          <a:prstGeom prst="rect">
            <a:avLst/>
          </a:prstGeom>
          <a:noFill/>
        </p:spPr>
      </p:pic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68313" y="0"/>
            <a:ext cx="7354887" cy="1116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  <a:endParaRPr lang="da-DK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68413"/>
            <a:ext cx="7400948" cy="4186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da-DK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28625" y="599281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Franklin Gothic Book" pitchFamily="34" charset="0"/>
                <a:cs typeface="+mn-cs"/>
              </a:defRPr>
            </a:lvl1pPr>
          </a:lstStyle>
          <a:p>
            <a:pPr>
              <a:defRPr/>
            </a:pPr>
            <a:fld id="{BA730A86-50C3-4C0D-8AB0-5347F87BB14C}" type="datetime1">
              <a:rPr lang="da-DK"/>
              <a:pPr>
                <a:defRPr/>
              </a:pPr>
              <a:t>18-06-2011</a:t>
            </a:fld>
            <a:endParaRPr lang="da-DK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8625" y="6215063"/>
            <a:ext cx="38576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Franklin Gothic Book" pitchFamily="34" charset="0"/>
                <a:cs typeface="+mn-cs"/>
              </a:defRPr>
            </a:lvl1pPr>
          </a:lstStyle>
          <a:p>
            <a:pPr>
              <a:defRPr/>
            </a:pPr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72488" y="5797550"/>
            <a:ext cx="4286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Franklin Gothic Book" pitchFamily="34" charset="0"/>
                <a:cs typeface="+mn-cs"/>
              </a:defRPr>
            </a:lvl1pPr>
          </a:lstStyle>
          <a:p>
            <a:pPr>
              <a:defRPr/>
            </a:pPr>
            <a:fld id="{2D803568-48A4-4995-837F-84ADAE2980AB}" type="slidenum">
              <a:rPr lang="da-DK"/>
              <a:pPr>
                <a:defRPr/>
              </a:pPr>
              <a:t>‹#›</a:t>
            </a:fld>
            <a:endParaRPr lang="da-DK" dirty="0"/>
          </a:p>
        </p:txBody>
      </p:sp>
      <p:cxnSp>
        <p:nvCxnSpPr>
          <p:cNvPr id="20" name="Straight Connector 19"/>
          <p:cNvCxnSpPr>
            <a:cxnSpLocks noChangeShapeType="1"/>
          </p:cNvCxnSpPr>
          <p:nvPr userDrawn="1"/>
        </p:nvCxnSpPr>
        <p:spPr bwMode="auto">
          <a:xfrm>
            <a:off x="468313" y="836613"/>
            <a:ext cx="7343775" cy="1587"/>
          </a:xfrm>
          <a:prstGeom prst="line">
            <a:avLst/>
          </a:prstGeom>
          <a:noFill/>
          <a:ln w="19050" algn="ctr">
            <a:solidFill>
              <a:srgbClr val="C2C217"/>
            </a:solidFill>
            <a:round/>
            <a:headEnd/>
            <a:tailEnd/>
          </a:ln>
        </p:spPr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1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BigNoodleTitling" pitchFamily="2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BigNoodleTitling" pitchFamily="2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BigNoodleTitling" pitchFamily="2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BigNoodleTitling" pitchFamily="2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Demi Cond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Demi Cond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Demi Cond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Demi Cond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800" kern="1200">
          <a:solidFill>
            <a:srgbClr val="404040"/>
          </a:solidFill>
          <a:latin typeface="Tahoma" pitchFamily="34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600" kern="1200">
          <a:solidFill>
            <a:srgbClr val="404040"/>
          </a:solidFill>
          <a:latin typeface="Tahoma" pitchFamily="34" charset="0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400" kern="1200">
          <a:solidFill>
            <a:srgbClr val="404040"/>
          </a:solidFill>
          <a:latin typeface="Tahoma" pitchFamily="34" charset="0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200" kern="1200">
          <a:solidFill>
            <a:srgbClr val="404040"/>
          </a:solidFill>
          <a:latin typeface="Tahoma" pitchFamily="34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100" kern="1200">
          <a:solidFill>
            <a:srgbClr val="404040"/>
          </a:solidFill>
          <a:latin typeface="Tahoma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428596" y="285728"/>
            <a:ext cx="8429684" cy="2214578"/>
          </a:xfrm>
        </p:spPr>
        <p:txBody>
          <a:bodyPr/>
          <a:lstStyle/>
          <a:p>
            <a:pPr algn="ctr"/>
            <a:r>
              <a:rPr lang="da-DK" sz="4000" dirty="0" smtClean="0"/>
              <a:t>Report Builder 3.0 </a:t>
            </a:r>
            <a:br>
              <a:rPr lang="da-DK" sz="4000" dirty="0" smtClean="0"/>
            </a:br>
            <a:r>
              <a:rPr lang="da-DK" sz="2800" dirty="0" smtClean="0"/>
              <a:t>Modul 3 – Avancerede Rapporter og Data Sæt</a:t>
            </a:r>
            <a:endParaRPr lang="da-DK" sz="2800" dirty="0"/>
          </a:p>
        </p:txBody>
      </p:sp>
      <p:pic>
        <p:nvPicPr>
          <p:cNvPr id="3" name="Billede 2" descr="BI Front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14546" y="2643182"/>
            <a:ext cx="4743450" cy="2276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Rapport Parametre</a:t>
            </a:r>
            <a:endParaRPr lang="da-DK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80729"/>
            <a:ext cx="7400948" cy="2160239"/>
          </a:xfrm>
        </p:spPr>
        <p:txBody>
          <a:bodyPr/>
          <a:lstStyle/>
          <a:p>
            <a:r>
              <a:rPr lang="da-DK" dirty="0" smtClean="0"/>
              <a:t>Rapport Parametre kan tilføjes separat</a:t>
            </a:r>
          </a:p>
          <a:p>
            <a:r>
              <a:rPr lang="da-DK" dirty="0" smtClean="0"/>
              <a:t>Kan bruges til filtrering eller valg af egenskab</a:t>
            </a:r>
          </a:p>
          <a:p>
            <a:pPr lvl="1"/>
            <a:r>
              <a:rPr lang="da-DK" dirty="0" smtClean="0"/>
              <a:t>Dette foregår på klient</a:t>
            </a:r>
          </a:p>
          <a:p>
            <a:r>
              <a:rPr lang="da-DK" dirty="0" smtClean="0"/>
              <a:t>Til dynamiske rapporter</a:t>
            </a:r>
          </a:p>
          <a:p>
            <a:r>
              <a:rPr lang="da-DK" dirty="0" smtClean="0"/>
              <a:t>Til overførsel mellem rapporter</a:t>
            </a:r>
          </a:p>
          <a:p>
            <a:pPr lvl="1"/>
            <a:r>
              <a:rPr lang="da-DK" dirty="0" smtClean="0"/>
              <a:t>Ved Drill-Through og SubReports</a:t>
            </a:r>
          </a:p>
          <a:p>
            <a:pPr marL="0" indent="0">
              <a:buNone/>
            </a:pPr>
            <a:endParaRPr lang="da-DK" dirty="0" smtClean="0"/>
          </a:p>
          <a:p>
            <a:pPr marL="457200" lvl="1" indent="0">
              <a:buNone/>
            </a:pPr>
            <a:endParaRPr lang="da-DK" dirty="0" smtClean="0"/>
          </a:p>
          <a:p>
            <a:pPr marL="457200" lvl="1" indent="0">
              <a:buNone/>
            </a:pP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252165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Parameter værdier</a:t>
            </a:r>
            <a:endParaRPr lang="da-DK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80729"/>
            <a:ext cx="7400948" cy="2088231"/>
          </a:xfrm>
        </p:spPr>
        <p:txBody>
          <a:bodyPr/>
          <a:lstStyle/>
          <a:p>
            <a:r>
              <a:rPr lang="da-DK" dirty="0" smtClean="0"/>
              <a:t>Data type</a:t>
            </a:r>
          </a:p>
          <a:p>
            <a:pPr lvl="1"/>
            <a:r>
              <a:rPr lang="da-DK" dirty="0" smtClean="0"/>
              <a:t>Text, Boolean, Date/Time, Integer, Float</a:t>
            </a:r>
          </a:p>
          <a:p>
            <a:r>
              <a:rPr lang="da-DK" dirty="0" smtClean="0"/>
              <a:t>Værdier kan være prædefinerede og statiske</a:t>
            </a:r>
          </a:p>
          <a:p>
            <a:r>
              <a:rPr lang="da-DK" dirty="0" smtClean="0"/>
              <a:t>Mulighed </a:t>
            </a:r>
            <a:r>
              <a:rPr lang="da-DK" dirty="0"/>
              <a:t>for angivelse af dynamisk liste med </a:t>
            </a:r>
            <a:r>
              <a:rPr lang="da-DK" dirty="0" smtClean="0"/>
              <a:t>værdier</a:t>
            </a:r>
          </a:p>
          <a:p>
            <a:r>
              <a:rPr lang="da-DK" dirty="0" smtClean="0"/>
              <a:t>Label vises i liste. Value er værdi der reelt bruges</a:t>
            </a:r>
          </a:p>
          <a:p>
            <a:r>
              <a:rPr lang="da-DK" dirty="0" smtClean="0"/>
              <a:t>Kan have statisk eller dynamisk standard værdi (Default)</a:t>
            </a:r>
          </a:p>
          <a:p>
            <a:r>
              <a:rPr lang="da-DK" dirty="0" smtClean="0"/>
              <a:t>Multivalue Parametre</a:t>
            </a:r>
            <a:endParaRPr lang="da-DK" dirty="0"/>
          </a:p>
          <a:p>
            <a:endParaRPr lang="da-DK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217" y="3313448"/>
            <a:ext cx="5324475" cy="27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Oval 4"/>
          <p:cNvSpPr/>
          <p:nvPr/>
        </p:nvSpPr>
        <p:spPr>
          <a:xfrm>
            <a:off x="971600" y="4077072"/>
            <a:ext cx="3024336" cy="197957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792951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Stored Procedures</a:t>
            </a:r>
            <a:endParaRPr lang="da-DK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80729"/>
            <a:ext cx="7400948" cy="1800199"/>
          </a:xfrm>
        </p:spPr>
        <p:txBody>
          <a:bodyPr/>
          <a:lstStyle/>
          <a:p>
            <a:r>
              <a:rPr lang="da-DK" dirty="0" smtClean="0"/>
              <a:t>Stored Procedure kan angives som ”Command Type”</a:t>
            </a:r>
          </a:p>
          <a:p>
            <a:r>
              <a:rPr lang="da-DK" dirty="0" smtClean="0"/>
              <a:t>Mulighed for at bruge Input Parametre</a:t>
            </a:r>
          </a:p>
          <a:p>
            <a:pPr lvl="1"/>
            <a:r>
              <a:rPr lang="da-DK" dirty="0" smtClean="0"/>
              <a:t>Report Builder registrerer Meta-Data automatisk</a:t>
            </a:r>
          </a:p>
          <a:p>
            <a:r>
              <a:rPr lang="da-DK" dirty="0" smtClean="0"/>
              <a:t>Stored Procedure kan indeholde mere kompleks kode</a:t>
            </a:r>
          </a:p>
          <a:p>
            <a:r>
              <a:rPr lang="da-DK" dirty="0" smtClean="0"/>
              <a:t>Stored Procedure må kun returnere ét resultatsæt</a:t>
            </a:r>
          </a:p>
          <a:p>
            <a:r>
              <a:rPr lang="da-DK" dirty="0" smtClean="0"/>
              <a:t>Understøtter IKKE multivalue parametre direkte</a:t>
            </a:r>
          </a:p>
          <a:p>
            <a:pPr lvl="1"/>
            <a:r>
              <a:rPr lang="da-DK" dirty="0" smtClean="0"/>
              <a:t>Kræver logik i Stored Procedure for at håndtere dette</a:t>
            </a:r>
          </a:p>
          <a:p>
            <a:pPr marL="0" indent="0">
              <a:buNone/>
            </a:pPr>
            <a:endParaRPr lang="da-DK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136" y="3717032"/>
            <a:ext cx="6056252" cy="1224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Oval 4"/>
          <p:cNvSpPr/>
          <p:nvPr/>
        </p:nvSpPr>
        <p:spPr>
          <a:xfrm>
            <a:off x="264096" y="3643130"/>
            <a:ext cx="3388166" cy="152237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16020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Matrix og Lister</a:t>
            </a:r>
            <a:endParaRPr lang="da-DK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80729"/>
            <a:ext cx="7400948" cy="2952327"/>
          </a:xfrm>
        </p:spPr>
        <p:txBody>
          <a:bodyPr/>
          <a:lstStyle/>
          <a:p>
            <a:r>
              <a:rPr lang="da-DK" dirty="0" smtClean="0"/>
              <a:t>Matrix </a:t>
            </a:r>
          </a:p>
          <a:p>
            <a:pPr lvl="1"/>
            <a:r>
              <a:rPr lang="da-DK" dirty="0" smtClean="0"/>
              <a:t>Krydstabulering</a:t>
            </a:r>
          </a:p>
          <a:p>
            <a:pPr lvl="1"/>
            <a:r>
              <a:rPr lang="da-DK" dirty="0" smtClean="0"/>
              <a:t>Dynamisk</a:t>
            </a:r>
          </a:p>
          <a:p>
            <a:pPr lvl="1"/>
            <a:r>
              <a:rPr lang="da-DK" dirty="0" smtClean="0"/>
              <a:t>Gruppering på rækker og kolonner</a:t>
            </a:r>
          </a:p>
          <a:p>
            <a:r>
              <a:rPr lang="da-DK" dirty="0" smtClean="0"/>
              <a:t>Lister</a:t>
            </a:r>
          </a:p>
          <a:p>
            <a:pPr lvl="1"/>
            <a:r>
              <a:rPr lang="da-DK" dirty="0" smtClean="0"/>
              <a:t>Free-form design</a:t>
            </a:r>
          </a:p>
          <a:p>
            <a:pPr lvl="1"/>
            <a:r>
              <a:rPr lang="da-DK" dirty="0" smtClean="0"/>
              <a:t>”Container” med ét grupperingniveau</a:t>
            </a:r>
          </a:p>
          <a:p>
            <a:pPr lvl="1"/>
            <a:r>
              <a:rPr lang="da-DK" dirty="0" smtClean="0"/>
              <a:t>Kan indlejres i hinanden</a:t>
            </a:r>
          </a:p>
          <a:p>
            <a:pPr lvl="1"/>
            <a:r>
              <a:rPr lang="da-DK" dirty="0" smtClean="0"/>
              <a:t>Fleksibelt design</a:t>
            </a:r>
          </a:p>
          <a:p>
            <a:endParaRPr lang="da-DK" dirty="0" smtClean="0"/>
          </a:p>
          <a:p>
            <a:endParaRPr lang="da-DK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083196"/>
            <a:ext cx="1857375" cy="1409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Oval 4"/>
          <p:cNvSpPr/>
          <p:nvPr/>
        </p:nvSpPr>
        <p:spPr>
          <a:xfrm>
            <a:off x="6948264" y="1201823"/>
            <a:ext cx="849262" cy="129614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324084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err="1" smtClean="0"/>
              <a:t>Tablix</a:t>
            </a:r>
            <a:endParaRPr lang="en-GB" dirty="0" smtClean="0"/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500034" y="908720"/>
            <a:ext cx="7027862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800" kern="1200">
                <a:solidFill>
                  <a:srgbClr val="404040"/>
                </a:solidFill>
                <a:latin typeface="Tahoma" pitchFamily="34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600" kern="1200">
                <a:solidFill>
                  <a:srgbClr val="404040"/>
                </a:solidFill>
                <a:latin typeface="Tahoma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400" kern="1200">
                <a:solidFill>
                  <a:srgbClr val="404040"/>
                </a:solidFill>
                <a:latin typeface="Tahoma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200" kern="1200">
                <a:solidFill>
                  <a:srgbClr val="404040"/>
                </a:solidFill>
                <a:latin typeface="Tahoma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100" kern="1200">
                <a:solidFill>
                  <a:srgbClr val="404040"/>
                </a:solidFill>
                <a:latin typeface="Tahoma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dirty="0" smtClean="0"/>
              <a:t>En </a:t>
            </a:r>
            <a:r>
              <a:rPr lang="en-US" dirty="0" err="1" smtClean="0"/>
              <a:t>kombination</a:t>
            </a:r>
            <a:r>
              <a:rPr lang="en-US" dirty="0" smtClean="0"/>
              <a:t> </a:t>
            </a:r>
            <a:r>
              <a:rPr lang="en-US" dirty="0" err="1" smtClean="0"/>
              <a:t>af</a:t>
            </a:r>
            <a:r>
              <a:rPr lang="en-US" dirty="0" smtClean="0"/>
              <a:t> Table </a:t>
            </a:r>
            <a:r>
              <a:rPr lang="en-US" dirty="0" err="1" smtClean="0"/>
              <a:t>og</a:t>
            </a:r>
            <a:r>
              <a:rPr lang="en-US" dirty="0" smtClean="0"/>
              <a:t> Matrix</a:t>
            </a:r>
          </a:p>
          <a:p>
            <a:pPr eaLnBrk="1" hangingPunct="1"/>
            <a:r>
              <a:rPr lang="en-US" dirty="0" err="1" smtClean="0"/>
              <a:t>Findes</a:t>
            </a:r>
            <a:r>
              <a:rPr lang="en-US" dirty="0" smtClean="0"/>
              <a:t> </a:t>
            </a:r>
            <a:r>
              <a:rPr lang="en-US" dirty="0" err="1" smtClean="0"/>
              <a:t>ikke</a:t>
            </a:r>
            <a:r>
              <a:rPr lang="en-US" dirty="0" smtClean="0"/>
              <a:t> </a:t>
            </a:r>
            <a:r>
              <a:rPr lang="en-US" dirty="0" err="1" smtClean="0"/>
              <a:t>som</a:t>
            </a:r>
            <a:r>
              <a:rPr lang="en-US" dirty="0" smtClean="0"/>
              <a:t> “</a:t>
            </a:r>
            <a:r>
              <a:rPr lang="en-US" dirty="0" err="1" smtClean="0"/>
              <a:t>selvstændigt</a:t>
            </a:r>
            <a:r>
              <a:rPr lang="en-US" dirty="0" smtClean="0"/>
              <a:t>” </a:t>
            </a:r>
            <a:r>
              <a:rPr lang="en-US" dirty="0" err="1" smtClean="0"/>
              <a:t>komponent</a:t>
            </a:r>
            <a:endParaRPr lang="en-US" dirty="0" smtClean="0"/>
          </a:p>
          <a:p>
            <a:pPr eaLnBrk="1" hangingPunct="1"/>
            <a:r>
              <a:rPr lang="en-US" dirty="0" smtClean="0"/>
              <a:t>Table, Matrix </a:t>
            </a:r>
            <a:r>
              <a:rPr lang="en-US" dirty="0" err="1" smtClean="0"/>
              <a:t>og</a:t>
            </a:r>
            <a:r>
              <a:rPr lang="en-US" dirty="0" smtClean="0"/>
              <a:t> List </a:t>
            </a:r>
            <a:r>
              <a:rPr lang="en-US" dirty="0" err="1" smtClean="0"/>
              <a:t>er</a:t>
            </a:r>
            <a:r>
              <a:rPr lang="en-US" dirty="0" smtClean="0"/>
              <a:t> “Templates”</a:t>
            </a:r>
          </a:p>
          <a:p>
            <a:pPr eaLnBrk="1" hangingPunct="1"/>
            <a:r>
              <a:rPr lang="en-US" dirty="0" smtClean="0"/>
              <a:t>Table Wizard </a:t>
            </a:r>
            <a:r>
              <a:rPr lang="en-US" dirty="0" err="1" smtClean="0"/>
              <a:t>tilgængelig</a:t>
            </a:r>
            <a:endParaRPr lang="en-US" dirty="0" smtClean="0"/>
          </a:p>
          <a:p>
            <a:pPr eaLnBrk="1" hangingPunct="1"/>
            <a:r>
              <a:rPr lang="en-US" dirty="0" err="1" smtClean="0"/>
              <a:t>Hurtigt</a:t>
            </a:r>
            <a:r>
              <a:rPr lang="en-US" dirty="0" smtClean="0"/>
              <a:t> design med “Drag ‘n’ Drop” </a:t>
            </a:r>
          </a:p>
          <a:p>
            <a:pPr marL="0" indent="0" eaLnBrk="1" hangingPunct="1">
              <a:buNone/>
            </a:pPr>
            <a:endParaRPr lang="en-US" dirty="0" smtClean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083196"/>
            <a:ext cx="1857375" cy="1409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Oval 8"/>
          <p:cNvSpPr/>
          <p:nvPr/>
        </p:nvSpPr>
        <p:spPr>
          <a:xfrm>
            <a:off x="6444207" y="1201823"/>
            <a:ext cx="1353319" cy="129614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Data fra Sharepoint Lists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457200" y="980729"/>
            <a:ext cx="7400948" cy="2088231"/>
          </a:xfrm>
        </p:spPr>
        <p:txBody>
          <a:bodyPr/>
          <a:lstStyle/>
          <a:p>
            <a:r>
              <a:rPr lang="da-DK" dirty="0" err="1" smtClean="0"/>
              <a:t>Sharepoint</a:t>
            </a:r>
            <a:r>
              <a:rPr lang="da-DK" dirty="0" smtClean="0"/>
              <a:t> Lists kan tilgås direkte som data </a:t>
            </a:r>
            <a:r>
              <a:rPr lang="da-DK" dirty="0" err="1" smtClean="0"/>
              <a:t>source</a:t>
            </a:r>
            <a:endParaRPr lang="da-DK" dirty="0" smtClean="0"/>
          </a:p>
          <a:p>
            <a:pPr lvl="1"/>
            <a:r>
              <a:rPr lang="da-DK" dirty="0" smtClean="0"/>
              <a:t>Tidligere kunne dette kun gøres via XML og Web Service</a:t>
            </a:r>
          </a:p>
          <a:p>
            <a:r>
              <a:rPr lang="da-DK" dirty="0" smtClean="0"/>
              <a:t>Konfigureres med </a:t>
            </a:r>
            <a:r>
              <a:rPr lang="da-DK" dirty="0" err="1" smtClean="0"/>
              <a:t>Sharepoint</a:t>
            </a:r>
            <a:r>
              <a:rPr lang="da-DK" dirty="0" smtClean="0"/>
              <a:t> List </a:t>
            </a:r>
            <a:r>
              <a:rPr lang="da-DK" dirty="0" err="1" smtClean="0"/>
              <a:t>connection</a:t>
            </a:r>
            <a:r>
              <a:rPr lang="da-DK" dirty="0" smtClean="0"/>
              <a:t> type og URL</a:t>
            </a:r>
          </a:p>
          <a:p>
            <a:pPr lvl="1"/>
            <a:r>
              <a:rPr lang="da-DK" dirty="0" smtClean="0"/>
              <a:t>Query designer giver mulighed for at vælge liste og felter</a:t>
            </a:r>
          </a:p>
          <a:p>
            <a:r>
              <a:rPr lang="da-DK" dirty="0" smtClean="0"/>
              <a:t>Understøtter også Sharepoint 2007 og WSS 3.0</a:t>
            </a:r>
          </a:p>
          <a:p>
            <a:r>
              <a:rPr lang="da-DK" dirty="0" smtClean="0"/>
              <a:t>Understøtter IKKE lister med Folders</a:t>
            </a:r>
            <a:endParaRPr lang="da-DK" dirty="0"/>
          </a:p>
        </p:txBody>
      </p:sp>
      <p:pic>
        <p:nvPicPr>
          <p:cNvPr id="16386" name="Picture 2" descr="http://www.prologika.com/blog/112409_1416_SharePointL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836712"/>
            <a:ext cx="6552728" cy="5347629"/>
          </a:xfrm>
          <a:prstGeom prst="rect">
            <a:avLst/>
          </a:prstGeom>
          <a:noFill/>
        </p:spPr>
      </p:pic>
      <p:pic>
        <p:nvPicPr>
          <p:cNvPr id="16388" name="Picture 4" descr="http://www.prologika.com/blog/112409_1416_SharePointL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882234"/>
            <a:ext cx="7020011" cy="5256584"/>
          </a:xfrm>
          <a:prstGeom prst="rect">
            <a:avLst/>
          </a:prstGeom>
          <a:noFill/>
        </p:spPr>
      </p:pic>
      <p:pic>
        <p:nvPicPr>
          <p:cNvPr id="6" name="Picture 4" descr="http://www.wipeout44.com/video/images/flash_play_button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3" y="4161429"/>
            <a:ext cx="972275" cy="785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9253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Rapporter baseret på flere Data Sources</a:t>
            </a:r>
            <a:endParaRPr lang="da-DK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smtClean="0"/>
              <a:t>2 eller flere Data Sæt kan IKKE umiddelbart relateres</a:t>
            </a:r>
          </a:p>
          <a:p>
            <a:r>
              <a:rPr lang="da-DK" smtClean="0"/>
              <a:t>Forbedringer i Expression language gør dette muligt</a:t>
            </a:r>
          </a:p>
          <a:p>
            <a:r>
              <a:rPr lang="da-DK" smtClean="0"/>
              <a:t>Opslag kan returnere enkelt værdi eller array</a:t>
            </a:r>
          </a:p>
          <a:p>
            <a:pPr lvl="1"/>
            <a:r>
              <a:rPr lang="da-DK" smtClean="0"/>
              <a:t>LOOKUP()</a:t>
            </a:r>
          </a:p>
          <a:p>
            <a:pPr lvl="1"/>
            <a:r>
              <a:rPr lang="da-DK" smtClean="0"/>
              <a:t>LOOKUPSET()</a:t>
            </a:r>
          </a:p>
          <a:p>
            <a:pPr lvl="1"/>
            <a:r>
              <a:rPr lang="da-DK" smtClean="0"/>
              <a:t>MULTILOOKUP()</a:t>
            </a:r>
          </a:p>
          <a:p>
            <a:endParaRPr lang="da-DK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001441"/>
            <a:ext cx="7739819" cy="9474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521117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Modul 3 – Opgaver Del I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457200" y="980729"/>
            <a:ext cx="7400948" cy="4473922"/>
          </a:xfrm>
        </p:spPr>
        <p:txBody>
          <a:bodyPr/>
          <a:lstStyle/>
          <a:p>
            <a:r>
              <a:rPr lang="da-DK" dirty="0" smtClean="0"/>
              <a:t>Opgave </a:t>
            </a:r>
            <a:r>
              <a:rPr lang="da-DK" dirty="0"/>
              <a:t>1</a:t>
            </a:r>
            <a:endParaRPr lang="da-DK" dirty="0" smtClean="0"/>
          </a:p>
          <a:p>
            <a:pPr lvl="1"/>
            <a:r>
              <a:rPr lang="da-DK" dirty="0" smtClean="0"/>
              <a:t>Drill-Down MedarbejderSalg rapport</a:t>
            </a:r>
          </a:p>
          <a:p>
            <a:r>
              <a:rPr lang="da-DK" dirty="0" smtClean="0"/>
              <a:t>Opgave 2</a:t>
            </a:r>
          </a:p>
          <a:p>
            <a:pPr lvl="1"/>
            <a:r>
              <a:rPr lang="da-DK" dirty="0" smtClean="0"/>
              <a:t>Rapport til PDF</a:t>
            </a:r>
          </a:p>
          <a:p>
            <a:r>
              <a:rPr lang="da-DK" dirty="0" smtClean="0"/>
              <a:t>Opgave 3</a:t>
            </a:r>
          </a:p>
          <a:p>
            <a:pPr lvl="1"/>
            <a:r>
              <a:rPr lang="da-DK" dirty="0" smtClean="0"/>
              <a:t>Drill-Through </a:t>
            </a:r>
            <a:r>
              <a:rPr lang="da-DK" dirty="0" smtClean="0"/>
              <a:t>Rapport</a:t>
            </a:r>
          </a:p>
          <a:p>
            <a:pPr marL="0" indent="0">
              <a:buNone/>
            </a:pPr>
            <a:endParaRPr lang="da-DK" dirty="0" smtClean="0"/>
          </a:p>
          <a:p>
            <a:pPr marL="0" indent="0">
              <a:buNone/>
            </a:pPr>
            <a:r>
              <a:rPr lang="da-DK" dirty="0" smtClean="0"/>
              <a:t>Ekstraopgaver</a:t>
            </a:r>
          </a:p>
          <a:p>
            <a:pPr marL="0" indent="0">
              <a:buNone/>
            </a:pPr>
            <a:endParaRPr lang="da-DK" dirty="0" smtClean="0"/>
          </a:p>
          <a:p>
            <a:r>
              <a:rPr lang="da-DK" dirty="0" smtClean="0"/>
              <a:t>Opgave </a:t>
            </a:r>
            <a:r>
              <a:rPr lang="da-DK" dirty="0"/>
              <a:t>4</a:t>
            </a:r>
          </a:p>
          <a:p>
            <a:pPr lvl="1"/>
            <a:r>
              <a:rPr lang="da-DK" dirty="0"/>
              <a:t>Tablix</a:t>
            </a:r>
          </a:p>
          <a:p>
            <a:r>
              <a:rPr lang="da-DK" dirty="0"/>
              <a:t>Opgave 5</a:t>
            </a:r>
          </a:p>
          <a:p>
            <a:pPr lvl="1"/>
            <a:r>
              <a:rPr lang="da-DK" dirty="0"/>
              <a:t>Data fra Sharepoint List</a:t>
            </a:r>
          </a:p>
          <a:p>
            <a:pPr lvl="1"/>
            <a:endParaRPr lang="da-DK" dirty="0" smtClean="0"/>
          </a:p>
        </p:txBody>
      </p:sp>
      <p:pic>
        <p:nvPicPr>
          <p:cNvPr id="4" name="Billede 3" descr="lab_exercise_smal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88024" y="1412775"/>
            <a:ext cx="2743583" cy="3429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829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dirty="0" err="1" smtClean="0"/>
              <a:t>Modul</a:t>
            </a:r>
            <a:r>
              <a:rPr lang="en-US" sz="2800" dirty="0" smtClean="0"/>
              <a:t> 3 – </a:t>
            </a:r>
            <a:r>
              <a:rPr lang="en-US" sz="2800" dirty="0" err="1" smtClean="0"/>
              <a:t>Avancerede</a:t>
            </a:r>
            <a:r>
              <a:rPr lang="en-US" sz="2800" dirty="0" smtClean="0"/>
              <a:t> </a:t>
            </a:r>
            <a:r>
              <a:rPr lang="en-US" sz="2800" dirty="0" err="1" smtClean="0"/>
              <a:t>Rapporter</a:t>
            </a:r>
            <a:r>
              <a:rPr lang="en-US" sz="2800" dirty="0" smtClean="0"/>
              <a:t> </a:t>
            </a:r>
            <a:r>
              <a:rPr lang="en-US" sz="2800" dirty="0" err="1" smtClean="0"/>
              <a:t>og</a:t>
            </a:r>
            <a:r>
              <a:rPr lang="en-US" sz="2800" dirty="0" smtClean="0"/>
              <a:t> Data </a:t>
            </a:r>
            <a:r>
              <a:rPr lang="en-US" sz="2800" dirty="0" err="1" smtClean="0"/>
              <a:t>sæt</a:t>
            </a:r>
            <a:endParaRPr lang="en-US" sz="2800" dirty="0" smtClean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0034" y="908720"/>
            <a:ext cx="7027862" cy="2592288"/>
          </a:xfrm>
        </p:spPr>
        <p:txBody>
          <a:bodyPr/>
          <a:lstStyle/>
          <a:p>
            <a:pPr eaLnBrk="1" hangingPunct="1"/>
            <a:r>
              <a:rPr lang="en-US" dirty="0" err="1" smtClean="0"/>
              <a:t>Interaktiv</a:t>
            </a:r>
            <a:r>
              <a:rPr lang="en-US" dirty="0" smtClean="0"/>
              <a:t> Navigation</a:t>
            </a:r>
          </a:p>
          <a:p>
            <a:pPr lvl="0" eaLnBrk="1" hangingPunct="1"/>
            <a:r>
              <a:rPr lang="da-DK" dirty="0" smtClean="0"/>
              <a:t>Eksport </a:t>
            </a:r>
            <a:r>
              <a:rPr lang="da-DK" dirty="0"/>
              <a:t>af Rapporter</a:t>
            </a:r>
          </a:p>
          <a:p>
            <a:pPr eaLnBrk="1" hangingPunct="1"/>
            <a:r>
              <a:rPr lang="en-US" dirty="0" err="1" smtClean="0"/>
              <a:t>Parametre</a:t>
            </a:r>
            <a:endParaRPr lang="en-US" dirty="0" smtClean="0"/>
          </a:p>
          <a:p>
            <a:pPr eaLnBrk="1" hangingPunct="1"/>
            <a:r>
              <a:rPr lang="en-US" dirty="0" smtClean="0"/>
              <a:t>Stored Procedures</a:t>
            </a:r>
          </a:p>
          <a:p>
            <a:pPr eaLnBrk="1" hangingPunct="1"/>
            <a:r>
              <a:rPr lang="en-US" dirty="0" smtClean="0"/>
              <a:t>Matrix </a:t>
            </a:r>
            <a:r>
              <a:rPr lang="en-US" dirty="0" err="1" smtClean="0"/>
              <a:t>og</a:t>
            </a:r>
            <a:r>
              <a:rPr lang="en-US" dirty="0" smtClean="0"/>
              <a:t> Lister</a:t>
            </a:r>
            <a:endParaRPr lang="en-US" dirty="0"/>
          </a:p>
          <a:p>
            <a:pPr eaLnBrk="1" hangingPunct="1"/>
            <a:r>
              <a:rPr lang="en-US" dirty="0" err="1" smtClean="0"/>
              <a:t>Tablix</a:t>
            </a:r>
            <a:endParaRPr lang="en-US" dirty="0" smtClean="0"/>
          </a:p>
          <a:p>
            <a:pPr eaLnBrk="1" hangingPunct="1"/>
            <a:r>
              <a:rPr lang="en-US" dirty="0" smtClean="0"/>
              <a:t>Data </a:t>
            </a:r>
            <a:r>
              <a:rPr lang="en-US" dirty="0" err="1" smtClean="0"/>
              <a:t>fra</a:t>
            </a:r>
            <a:r>
              <a:rPr lang="en-US" dirty="0" smtClean="0"/>
              <a:t> </a:t>
            </a:r>
            <a:r>
              <a:rPr lang="en-US" dirty="0" err="1" smtClean="0"/>
              <a:t>Sharepoint</a:t>
            </a:r>
            <a:r>
              <a:rPr lang="en-US" dirty="0" smtClean="0"/>
              <a:t> Lists</a:t>
            </a:r>
          </a:p>
          <a:p>
            <a:pPr eaLnBrk="1" hangingPunct="1"/>
            <a:r>
              <a:rPr lang="en-US" dirty="0" err="1"/>
              <a:t>Rapporter</a:t>
            </a:r>
            <a:r>
              <a:rPr lang="en-US" dirty="0"/>
              <a:t> </a:t>
            </a:r>
            <a:r>
              <a:rPr lang="en-US" dirty="0" err="1"/>
              <a:t>baseret</a:t>
            </a:r>
            <a:r>
              <a:rPr lang="en-US" dirty="0"/>
              <a:t> </a:t>
            </a:r>
            <a:r>
              <a:rPr lang="en-US" dirty="0" err="1"/>
              <a:t>på</a:t>
            </a:r>
            <a:r>
              <a:rPr lang="en-US" dirty="0"/>
              <a:t> </a:t>
            </a:r>
            <a:r>
              <a:rPr lang="en-US" dirty="0" err="1"/>
              <a:t>flere</a:t>
            </a:r>
            <a:r>
              <a:rPr lang="en-US" dirty="0"/>
              <a:t> Data Sources</a:t>
            </a:r>
          </a:p>
          <a:p>
            <a:pPr eaLnBrk="1" hangingPunct="1"/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Interaktiv Navigation</a:t>
            </a:r>
            <a:endParaRPr lang="da-DK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08720"/>
            <a:ext cx="7400948" cy="4545931"/>
          </a:xfrm>
        </p:spPr>
        <p:txBody>
          <a:bodyPr/>
          <a:lstStyle/>
          <a:p>
            <a:r>
              <a:rPr lang="da-DK" dirty="0" smtClean="0"/>
              <a:t>Drill-Down</a:t>
            </a:r>
          </a:p>
          <a:p>
            <a:r>
              <a:rPr lang="da-DK" dirty="0" smtClean="0"/>
              <a:t>Document Map</a:t>
            </a:r>
          </a:p>
          <a:p>
            <a:r>
              <a:rPr lang="da-DK" dirty="0" smtClean="0"/>
              <a:t>Actions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195233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Drill-Down</a:t>
            </a:r>
            <a:endParaRPr lang="en-GB" dirty="0" smtClean="0"/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500034" y="908720"/>
            <a:ext cx="7027862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800" kern="1200">
                <a:solidFill>
                  <a:srgbClr val="404040"/>
                </a:solidFill>
                <a:latin typeface="Tahoma" pitchFamily="34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600" kern="1200">
                <a:solidFill>
                  <a:srgbClr val="404040"/>
                </a:solidFill>
                <a:latin typeface="Tahoma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400" kern="1200">
                <a:solidFill>
                  <a:srgbClr val="404040"/>
                </a:solidFill>
                <a:latin typeface="Tahoma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200" kern="1200">
                <a:solidFill>
                  <a:srgbClr val="404040"/>
                </a:solidFill>
                <a:latin typeface="Tahoma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100" kern="1200">
                <a:solidFill>
                  <a:srgbClr val="404040"/>
                </a:solidFill>
                <a:latin typeface="Tahoma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dirty="0" smtClean="0"/>
              <a:t>Navigation </a:t>
            </a:r>
            <a:r>
              <a:rPr lang="en-US" dirty="0" err="1" smtClean="0"/>
              <a:t>fra</a:t>
            </a:r>
            <a:r>
              <a:rPr lang="en-US" dirty="0" smtClean="0"/>
              <a:t> </a:t>
            </a:r>
            <a:r>
              <a:rPr lang="en-US" dirty="0" err="1" smtClean="0"/>
              <a:t>Summeret</a:t>
            </a:r>
            <a:r>
              <a:rPr lang="en-US" dirty="0" smtClean="0"/>
              <a:t> data </a:t>
            </a:r>
            <a:r>
              <a:rPr lang="en-US" dirty="0" err="1" smtClean="0"/>
              <a:t>til</a:t>
            </a:r>
            <a:r>
              <a:rPr lang="en-US" dirty="0" smtClean="0"/>
              <a:t> </a:t>
            </a:r>
            <a:r>
              <a:rPr lang="en-US" dirty="0" err="1" smtClean="0"/>
              <a:t>detalje</a:t>
            </a:r>
            <a:r>
              <a:rPr lang="en-US" dirty="0" smtClean="0"/>
              <a:t> data</a:t>
            </a:r>
          </a:p>
          <a:p>
            <a:pPr eaLnBrk="1" hangingPunct="1"/>
            <a:r>
              <a:rPr lang="en-US" dirty="0" err="1" smtClean="0"/>
              <a:t>Flere</a:t>
            </a:r>
            <a:r>
              <a:rPr lang="en-US" dirty="0" smtClean="0"/>
              <a:t> </a:t>
            </a:r>
            <a:r>
              <a:rPr lang="en-US" dirty="0" err="1" smtClean="0"/>
              <a:t>niveauer</a:t>
            </a:r>
            <a:endParaRPr lang="en-US" dirty="0" smtClean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800863"/>
            <a:ext cx="5256584" cy="40030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Document Map</a:t>
            </a:r>
            <a:endParaRPr lang="da-DK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80729"/>
            <a:ext cx="7400948" cy="792087"/>
          </a:xfrm>
        </p:spPr>
        <p:txBody>
          <a:bodyPr/>
          <a:lstStyle/>
          <a:p>
            <a:r>
              <a:rPr lang="da-DK" dirty="0" smtClean="0"/>
              <a:t>Navigation i Rapport</a:t>
            </a:r>
          </a:p>
          <a:p>
            <a:r>
              <a:rPr lang="da-DK" dirty="0" smtClean="0"/>
              <a:t>Kan opbygges med flere niveauer</a:t>
            </a:r>
            <a:endParaRPr lang="da-DK" dirty="0"/>
          </a:p>
          <a:p>
            <a:pPr marL="0" indent="0">
              <a:buNone/>
            </a:pPr>
            <a:endParaRPr lang="da-DK" dirty="0" smtClean="0"/>
          </a:p>
          <a:p>
            <a:pPr marL="0" indent="0">
              <a:buNone/>
            </a:pPr>
            <a:endParaRPr lang="da-DK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849083"/>
            <a:ext cx="1715164" cy="4041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Oval 4"/>
          <p:cNvSpPr/>
          <p:nvPr/>
        </p:nvSpPr>
        <p:spPr>
          <a:xfrm>
            <a:off x="323528" y="3212976"/>
            <a:ext cx="2520280" cy="230425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22155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Actions</a:t>
            </a:r>
            <a:endParaRPr lang="da-DK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80729"/>
            <a:ext cx="7400948" cy="2952328"/>
          </a:xfrm>
        </p:spPr>
        <p:txBody>
          <a:bodyPr/>
          <a:lstStyle/>
          <a:p>
            <a:r>
              <a:rPr lang="da-DK" dirty="0" smtClean="0"/>
              <a:t>Hyperlink</a:t>
            </a:r>
          </a:p>
          <a:p>
            <a:pPr lvl="1"/>
            <a:r>
              <a:rPr lang="da-DK" dirty="0" smtClean="0"/>
              <a:t>Link til URL</a:t>
            </a:r>
          </a:p>
          <a:p>
            <a:pPr lvl="1"/>
            <a:r>
              <a:rPr lang="da-DK" dirty="0" smtClean="0"/>
              <a:t>Meget fleksibelt</a:t>
            </a:r>
          </a:p>
          <a:p>
            <a:pPr lvl="1"/>
            <a:r>
              <a:rPr lang="da-DK" dirty="0" smtClean="0"/>
              <a:t>Eksempelvis rapport på remote rapportserver</a:t>
            </a:r>
          </a:p>
          <a:p>
            <a:r>
              <a:rPr lang="da-DK" dirty="0" smtClean="0"/>
              <a:t>Drill-Through til rapport</a:t>
            </a:r>
          </a:p>
          <a:p>
            <a:pPr lvl="1"/>
            <a:r>
              <a:rPr lang="da-DK" dirty="0" smtClean="0"/>
              <a:t>Viser underliggende rapport</a:t>
            </a:r>
          </a:p>
          <a:p>
            <a:pPr lvl="1"/>
            <a:r>
              <a:rPr lang="da-DK" dirty="0" smtClean="0"/>
              <a:t>Feks til visning af detaljedata</a:t>
            </a:r>
          </a:p>
          <a:p>
            <a:r>
              <a:rPr lang="da-DK" dirty="0" smtClean="0"/>
              <a:t>Bookmark</a:t>
            </a:r>
          </a:p>
          <a:p>
            <a:pPr lvl="1"/>
            <a:r>
              <a:rPr lang="da-DK" dirty="0" smtClean="0"/>
              <a:t>Bookmark i rapport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977572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Eksport af Rapporter</a:t>
            </a:r>
            <a:endParaRPr lang="da-DK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08721"/>
            <a:ext cx="7400948" cy="3456383"/>
          </a:xfrm>
        </p:spPr>
        <p:txBody>
          <a:bodyPr/>
          <a:lstStyle/>
          <a:p>
            <a:pPr eaLnBrk="1" hangingPunct="1"/>
            <a:r>
              <a:rPr lang="en-US" dirty="0" err="1" smtClean="0"/>
              <a:t>Rapporter</a:t>
            </a:r>
            <a:r>
              <a:rPr lang="en-US" dirty="0" smtClean="0"/>
              <a:t> </a:t>
            </a:r>
            <a:r>
              <a:rPr lang="en-US" dirty="0" err="1" smtClean="0"/>
              <a:t>kan</a:t>
            </a:r>
            <a:r>
              <a:rPr lang="en-US" dirty="0" smtClean="0"/>
              <a:t> </a:t>
            </a:r>
            <a:r>
              <a:rPr lang="en-US" dirty="0" err="1" smtClean="0"/>
              <a:t>nemt</a:t>
            </a:r>
            <a:r>
              <a:rPr lang="en-US" dirty="0" smtClean="0"/>
              <a:t> </a:t>
            </a:r>
            <a:r>
              <a:rPr lang="en-US" dirty="0" err="1" smtClean="0"/>
              <a:t>eksporteres</a:t>
            </a:r>
            <a:r>
              <a:rPr lang="en-US" dirty="0" smtClean="0"/>
              <a:t> </a:t>
            </a:r>
            <a:r>
              <a:rPr lang="en-US" dirty="0" err="1" smtClean="0"/>
              <a:t>til</a:t>
            </a:r>
            <a:r>
              <a:rPr lang="en-US" dirty="0" smtClean="0"/>
              <a:t> </a:t>
            </a:r>
            <a:r>
              <a:rPr lang="en-US" dirty="0" err="1" smtClean="0"/>
              <a:t>andre</a:t>
            </a:r>
            <a:r>
              <a:rPr lang="en-US" dirty="0" smtClean="0"/>
              <a:t> </a:t>
            </a:r>
            <a:r>
              <a:rPr lang="en-US" dirty="0" err="1" smtClean="0"/>
              <a:t>formater</a:t>
            </a:r>
            <a:endParaRPr lang="en-US" dirty="0" smtClean="0"/>
          </a:p>
          <a:p>
            <a:pPr lvl="1" eaLnBrk="1" hangingPunct="1"/>
            <a:r>
              <a:rPr lang="en-US" dirty="0" smtClean="0"/>
              <a:t>XML, CSV, PDF, MHTML, EXCEL, TIFF, WORD</a:t>
            </a:r>
          </a:p>
          <a:p>
            <a:pPr eaLnBrk="1" hangingPunct="1"/>
            <a:r>
              <a:rPr lang="en-US" dirty="0" err="1" smtClean="0"/>
              <a:t>Vær</a:t>
            </a:r>
            <a:r>
              <a:rPr lang="en-US" dirty="0" smtClean="0"/>
              <a:t> </a:t>
            </a:r>
            <a:r>
              <a:rPr lang="en-US" dirty="0" err="1" smtClean="0"/>
              <a:t>opmærksom</a:t>
            </a:r>
            <a:r>
              <a:rPr lang="en-US" dirty="0" smtClean="0"/>
              <a:t> </a:t>
            </a:r>
            <a:r>
              <a:rPr lang="en-US" dirty="0" err="1" smtClean="0"/>
              <a:t>på</a:t>
            </a:r>
            <a:r>
              <a:rPr lang="en-US" dirty="0" smtClean="0"/>
              <a:t> </a:t>
            </a:r>
            <a:r>
              <a:rPr lang="en-US" dirty="0" err="1" smtClean="0"/>
              <a:t>interaktiv</a:t>
            </a:r>
            <a:r>
              <a:rPr lang="en-US" dirty="0" smtClean="0"/>
              <a:t> navigation</a:t>
            </a:r>
          </a:p>
          <a:p>
            <a:pPr lvl="1" eaLnBrk="1" hangingPunct="1"/>
            <a:r>
              <a:rPr lang="en-US" dirty="0" smtClean="0"/>
              <a:t>XML, CSV, MHTML </a:t>
            </a:r>
            <a:r>
              <a:rPr lang="en-US" dirty="0" err="1" smtClean="0"/>
              <a:t>og</a:t>
            </a:r>
            <a:r>
              <a:rPr lang="en-US" dirty="0" smtClean="0"/>
              <a:t> TIFF </a:t>
            </a:r>
            <a:r>
              <a:rPr lang="en-US" dirty="0" err="1" smtClean="0"/>
              <a:t>understøtter</a:t>
            </a:r>
            <a:r>
              <a:rPr lang="en-US" dirty="0" smtClean="0"/>
              <a:t> </a:t>
            </a:r>
            <a:r>
              <a:rPr lang="en-US" dirty="0" err="1" smtClean="0"/>
              <a:t>ikke</a:t>
            </a:r>
            <a:r>
              <a:rPr lang="en-US" dirty="0" smtClean="0"/>
              <a:t> </a:t>
            </a:r>
            <a:r>
              <a:rPr lang="en-US" dirty="0" err="1" smtClean="0"/>
              <a:t>interaktivitet</a:t>
            </a:r>
            <a:endParaRPr lang="en-US" dirty="0"/>
          </a:p>
          <a:p>
            <a:pPr lvl="1" eaLnBrk="1" hangingPunct="1"/>
            <a:r>
              <a:rPr lang="en-US" dirty="0"/>
              <a:t>Word </a:t>
            </a:r>
            <a:r>
              <a:rPr lang="en-US" dirty="0" err="1"/>
              <a:t>og</a:t>
            </a:r>
            <a:r>
              <a:rPr lang="en-US" dirty="0"/>
              <a:t> PDF </a:t>
            </a:r>
            <a:r>
              <a:rPr lang="en-US" dirty="0" err="1"/>
              <a:t>kan</a:t>
            </a:r>
            <a:r>
              <a:rPr lang="en-US" dirty="0"/>
              <a:t> </a:t>
            </a:r>
            <a:r>
              <a:rPr lang="en-US" dirty="0" err="1"/>
              <a:t>ikke</a:t>
            </a:r>
            <a:r>
              <a:rPr lang="en-US" dirty="0"/>
              <a:t> </a:t>
            </a:r>
            <a:r>
              <a:rPr lang="en-US" dirty="0" err="1"/>
              <a:t>håndtere</a:t>
            </a:r>
            <a:r>
              <a:rPr lang="en-US" dirty="0"/>
              <a:t> </a:t>
            </a:r>
            <a:r>
              <a:rPr lang="en-US" dirty="0" smtClean="0"/>
              <a:t>drill-down</a:t>
            </a:r>
          </a:p>
          <a:p>
            <a:pPr lvl="1" eaLnBrk="1" hangingPunct="1"/>
            <a:r>
              <a:rPr lang="en-US" dirty="0" smtClean="0"/>
              <a:t>Document Map vises </a:t>
            </a:r>
            <a:r>
              <a:rPr lang="en-US" dirty="0"/>
              <a:t>i</a:t>
            </a:r>
            <a:r>
              <a:rPr lang="en-US" dirty="0" smtClean="0"/>
              <a:t> PDF </a:t>
            </a:r>
            <a:r>
              <a:rPr lang="en-US" dirty="0" err="1" smtClean="0"/>
              <a:t>som</a:t>
            </a:r>
            <a:r>
              <a:rPr lang="en-US" dirty="0" smtClean="0"/>
              <a:t> “Bookmarks”</a:t>
            </a:r>
          </a:p>
          <a:p>
            <a:pPr eaLnBrk="1" hangingPunct="1"/>
            <a:r>
              <a:rPr lang="en-US" dirty="0" err="1" smtClean="0"/>
              <a:t>Rapporter</a:t>
            </a:r>
            <a:r>
              <a:rPr lang="en-US" dirty="0" smtClean="0"/>
              <a:t> </a:t>
            </a:r>
            <a:r>
              <a:rPr lang="en-US" dirty="0" err="1" smtClean="0"/>
              <a:t>som</a:t>
            </a:r>
            <a:r>
              <a:rPr lang="en-US" dirty="0" smtClean="0"/>
              <a:t> Data Feeds</a:t>
            </a:r>
          </a:p>
          <a:p>
            <a:pPr lvl="1" eaLnBrk="1" hangingPunct="1"/>
            <a:r>
              <a:rPr lang="en-US" dirty="0" err="1" smtClean="0"/>
              <a:t>Gemmes</a:t>
            </a:r>
            <a:r>
              <a:rPr lang="en-US" dirty="0" smtClean="0"/>
              <a:t> </a:t>
            </a:r>
            <a:r>
              <a:rPr lang="en-US" dirty="0" err="1" smtClean="0"/>
              <a:t>som</a:t>
            </a:r>
            <a:r>
              <a:rPr lang="en-US" dirty="0" smtClean="0"/>
              <a:t> ATOM Service</a:t>
            </a:r>
          </a:p>
          <a:p>
            <a:pPr lvl="1" eaLnBrk="1" hangingPunct="1"/>
            <a:r>
              <a:rPr lang="en-US" dirty="0" err="1" smtClean="0"/>
              <a:t>Baseret</a:t>
            </a:r>
            <a:r>
              <a:rPr lang="en-US" dirty="0" smtClean="0"/>
              <a:t> </a:t>
            </a:r>
            <a:r>
              <a:rPr lang="en-US" dirty="0" err="1" smtClean="0"/>
              <a:t>på</a:t>
            </a:r>
            <a:r>
              <a:rPr lang="en-US" dirty="0" smtClean="0"/>
              <a:t> </a:t>
            </a:r>
            <a:r>
              <a:rPr lang="en-US" dirty="0" err="1" smtClean="0"/>
              <a:t>Odata</a:t>
            </a:r>
            <a:r>
              <a:rPr lang="en-US" dirty="0" smtClean="0"/>
              <a:t> </a:t>
            </a:r>
            <a:r>
              <a:rPr lang="en-US" dirty="0" err="1" smtClean="0"/>
              <a:t>protokol</a:t>
            </a:r>
            <a:endParaRPr lang="en-US" dirty="0" smtClean="0"/>
          </a:p>
          <a:p>
            <a:pPr lvl="1" eaLnBrk="1" hangingPunct="1"/>
            <a:r>
              <a:rPr lang="en-US" dirty="0" err="1" smtClean="0"/>
              <a:t>Gemmers</a:t>
            </a:r>
            <a:r>
              <a:rPr lang="en-US" dirty="0" smtClean="0"/>
              <a:t> </a:t>
            </a:r>
            <a:r>
              <a:rPr lang="en-US" dirty="0" err="1" smtClean="0"/>
              <a:t>som</a:t>
            </a:r>
            <a:r>
              <a:rPr lang="en-US" dirty="0" smtClean="0"/>
              <a:t> XML </a:t>
            </a:r>
            <a:r>
              <a:rPr lang="en-US" dirty="0" err="1" smtClean="0"/>
              <a:t>og</a:t>
            </a:r>
            <a:r>
              <a:rPr lang="en-US" dirty="0" smtClean="0"/>
              <a:t> </a:t>
            </a:r>
            <a:r>
              <a:rPr lang="en-US" dirty="0" err="1" smtClean="0"/>
              <a:t>indeholder</a:t>
            </a:r>
            <a:r>
              <a:rPr lang="en-US" dirty="0" smtClean="0"/>
              <a:t> data i rapport</a:t>
            </a:r>
          </a:p>
          <a:p>
            <a:pPr lvl="1" eaLnBrk="1" hangingPunct="1"/>
            <a:r>
              <a:rPr lang="en-US" dirty="0" smtClean="0"/>
              <a:t>Rapport </a:t>
            </a:r>
            <a:r>
              <a:rPr lang="en-US" dirty="0" err="1" smtClean="0"/>
              <a:t>kan</a:t>
            </a:r>
            <a:r>
              <a:rPr lang="en-US" dirty="0" smtClean="0"/>
              <a:t> have </a:t>
            </a:r>
            <a:r>
              <a:rPr lang="en-US" dirty="0" err="1" smtClean="0"/>
              <a:t>flere</a:t>
            </a:r>
            <a:r>
              <a:rPr lang="en-US" dirty="0" smtClean="0"/>
              <a:t> Data Feeds</a:t>
            </a:r>
          </a:p>
          <a:p>
            <a:pPr eaLnBrk="1" hangingPunct="1"/>
            <a:r>
              <a:rPr lang="en-US" dirty="0" err="1" smtClean="0"/>
              <a:t>Det</a:t>
            </a:r>
            <a:r>
              <a:rPr lang="en-US" dirty="0" smtClean="0"/>
              <a:t> </a:t>
            </a:r>
            <a:r>
              <a:rPr lang="en-US" dirty="0" err="1" smtClean="0"/>
              <a:t>er</a:t>
            </a:r>
            <a:r>
              <a:rPr lang="en-US" dirty="0" smtClean="0"/>
              <a:t> </a:t>
            </a:r>
            <a:r>
              <a:rPr lang="en-US" dirty="0" err="1" smtClean="0"/>
              <a:t>muligt</a:t>
            </a:r>
            <a:r>
              <a:rPr lang="en-US" dirty="0" smtClean="0"/>
              <a:t> at </a:t>
            </a:r>
            <a:r>
              <a:rPr lang="en-US" dirty="0" err="1" smtClean="0"/>
              <a:t>håndtere</a:t>
            </a:r>
            <a:r>
              <a:rPr lang="en-US" dirty="0" smtClean="0"/>
              <a:t> </a:t>
            </a:r>
            <a:r>
              <a:rPr lang="en-US" dirty="0" err="1" smtClean="0"/>
              <a:t>udseende</a:t>
            </a:r>
            <a:r>
              <a:rPr lang="en-US" dirty="0" smtClean="0"/>
              <a:t> </a:t>
            </a:r>
            <a:r>
              <a:rPr lang="en-US" dirty="0" err="1" smtClean="0"/>
              <a:t>af</a:t>
            </a:r>
            <a:r>
              <a:rPr lang="en-US" dirty="0" smtClean="0"/>
              <a:t> rapport </a:t>
            </a:r>
            <a:r>
              <a:rPr lang="en-US" dirty="0" err="1" smtClean="0"/>
              <a:t>ved</a:t>
            </a:r>
            <a:r>
              <a:rPr lang="en-US" dirty="0" smtClean="0"/>
              <a:t> </a:t>
            </a:r>
            <a:r>
              <a:rPr lang="en-US" dirty="0" err="1" smtClean="0"/>
              <a:t>eksport</a:t>
            </a:r>
            <a:endParaRPr lang="en-US" dirty="0" smtClean="0"/>
          </a:p>
          <a:p>
            <a:pPr eaLnBrk="1" hangingPunct="1"/>
            <a:endParaRPr lang="en-US" dirty="0" smtClean="0"/>
          </a:p>
          <a:p>
            <a:pPr lvl="1" eaLnBrk="1" hangingPunct="1"/>
            <a:endParaRPr lang="en-US" dirty="0" smtClean="0"/>
          </a:p>
          <a:p>
            <a:pPr marL="0" indent="0" eaLnBrk="1" hangingPunct="1">
              <a:buNone/>
            </a:pPr>
            <a:endParaRPr lang="en-US" dirty="0"/>
          </a:p>
          <a:p>
            <a:endParaRPr lang="da-DK" dirty="0"/>
          </a:p>
        </p:txBody>
      </p:sp>
      <p:sp>
        <p:nvSpPr>
          <p:cNvPr id="4" name="Tekstboks 3"/>
          <p:cNvSpPr txBox="1"/>
          <p:nvPr/>
        </p:nvSpPr>
        <p:spPr>
          <a:xfrm>
            <a:off x="579782" y="4793989"/>
            <a:ext cx="6408712" cy="369332"/>
          </a:xfrm>
          <a:prstGeom prst="rect">
            <a:avLst/>
          </a:prstGeom>
          <a:solidFill>
            <a:schemeClr val="accent1"/>
          </a:solidFill>
          <a:effectLst>
            <a:outerShdw blurRad="50800" dist="165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=IIF(</a:t>
            </a:r>
            <a:r>
              <a:rPr lang="en-US" b="1" dirty="0" err="1" smtClean="0">
                <a:solidFill>
                  <a:schemeClr val="bg1"/>
                </a:solidFill>
              </a:rPr>
              <a:t>Globals!RenderFormat.Name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>
                <a:solidFill>
                  <a:schemeClr val="bg1"/>
                </a:solidFill>
              </a:rPr>
              <a:t>= "</a:t>
            </a:r>
            <a:r>
              <a:rPr lang="en-US" b="1" dirty="0" smtClean="0">
                <a:solidFill>
                  <a:schemeClr val="bg1"/>
                </a:solidFill>
              </a:rPr>
              <a:t>EXCEL“, True, False)</a:t>
            </a:r>
            <a:endParaRPr lang="da-DK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524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Parametre</a:t>
            </a:r>
            <a:endParaRPr lang="da-DK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08721"/>
            <a:ext cx="7400948" cy="4545930"/>
          </a:xfrm>
        </p:spPr>
        <p:txBody>
          <a:bodyPr/>
          <a:lstStyle/>
          <a:p>
            <a:r>
              <a:rPr lang="da-DK" dirty="0" smtClean="0"/>
              <a:t>Query Parametre</a:t>
            </a:r>
          </a:p>
          <a:p>
            <a:r>
              <a:rPr lang="da-DK" dirty="0" smtClean="0"/>
              <a:t>Rapport Parametre</a:t>
            </a:r>
          </a:p>
          <a:p>
            <a:r>
              <a:rPr lang="da-DK" dirty="0" smtClean="0"/>
              <a:t>Parameter værdier</a:t>
            </a:r>
          </a:p>
        </p:txBody>
      </p:sp>
    </p:spTree>
    <p:extLst>
      <p:ext uri="{BB962C8B-B14F-4D97-AF65-F5344CB8AC3E}">
        <p14:creationId xmlns:p14="http://schemas.microsoft.com/office/powerpoint/2010/main" val="1216758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Query Parametre</a:t>
            </a:r>
            <a:endParaRPr lang="da-DK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80729"/>
            <a:ext cx="7400948" cy="1872207"/>
          </a:xfrm>
        </p:spPr>
        <p:txBody>
          <a:bodyPr/>
          <a:lstStyle/>
          <a:p>
            <a:r>
              <a:rPr lang="da-DK" dirty="0" smtClean="0"/>
              <a:t>Angives i forespørgsel</a:t>
            </a:r>
          </a:p>
          <a:p>
            <a:r>
              <a:rPr lang="da-DK" dirty="0" smtClean="0"/>
              <a:t>Øger fleksibiliteten i rapporter</a:t>
            </a:r>
          </a:p>
          <a:p>
            <a:r>
              <a:rPr lang="da-DK" dirty="0" smtClean="0"/>
              <a:t>Brugerne kan filtrere data interaktivt</a:t>
            </a:r>
          </a:p>
          <a:p>
            <a:r>
              <a:rPr lang="da-DK" dirty="0" smtClean="0"/>
              <a:t>Query Parameter bliver automatisk oprettet som Rapport Parameter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780928"/>
            <a:ext cx="5038690" cy="864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4427" y="3918198"/>
            <a:ext cx="2525240" cy="1294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Straight Arrow Connector 5"/>
          <p:cNvCxnSpPr/>
          <p:nvPr/>
        </p:nvCxnSpPr>
        <p:spPr>
          <a:xfrm>
            <a:off x="2123728" y="3356992"/>
            <a:ext cx="1440160" cy="108012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97568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18477</TotalTime>
  <Words>524</Words>
  <Application>Microsoft Office PowerPoint</Application>
  <PresentationFormat>On-screen Show (4:3)</PresentationFormat>
  <Paragraphs>123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4" baseType="lpstr">
      <vt:lpstr>Arial</vt:lpstr>
      <vt:lpstr>Franklin Gothic Book</vt:lpstr>
      <vt:lpstr>Tahoma</vt:lpstr>
      <vt:lpstr>Calibri</vt:lpstr>
      <vt:lpstr>Franklin Gothic Demi Cond</vt:lpstr>
      <vt:lpstr>BigNoodleTitling</vt:lpstr>
      <vt:lpstr>Office Theme</vt:lpstr>
      <vt:lpstr>Report Builder 3.0  Modul 3 – Avancerede Rapporter og Data Sæt</vt:lpstr>
      <vt:lpstr>Modul 3 – Avancerede Rapporter og Data sæt</vt:lpstr>
      <vt:lpstr>Interaktiv Navigation</vt:lpstr>
      <vt:lpstr>Drill-Down</vt:lpstr>
      <vt:lpstr>Document Map</vt:lpstr>
      <vt:lpstr>Actions</vt:lpstr>
      <vt:lpstr>Eksport af Rapporter</vt:lpstr>
      <vt:lpstr>Parametre</vt:lpstr>
      <vt:lpstr>Query Parametre</vt:lpstr>
      <vt:lpstr>Rapport Parametre</vt:lpstr>
      <vt:lpstr>Parameter værdier</vt:lpstr>
      <vt:lpstr>Stored Procedures</vt:lpstr>
      <vt:lpstr>Matrix og Lister</vt:lpstr>
      <vt:lpstr>Tablix</vt:lpstr>
      <vt:lpstr>Data fra Sharepoint Lists</vt:lpstr>
      <vt:lpstr>Rapporter baseret på flere Data Sources</vt:lpstr>
      <vt:lpstr>Modul 3 – Opgaver Del I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Dias nummer 1</dc:title>
  <dc:creator>bh</dc:creator>
  <cp:lastModifiedBy>BH</cp:lastModifiedBy>
  <cp:revision>1132</cp:revision>
  <dcterms:created xsi:type="dcterms:W3CDTF">2008-03-06T08:53:46Z</dcterms:created>
  <dcterms:modified xsi:type="dcterms:W3CDTF">2011-06-18T10:04:36Z</dcterms:modified>
</cp:coreProperties>
</file>