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7" r:id="rId1"/>
  </p:sldMasterIdLst>
  <p:notesMasterIdLst>
    <p:notesMasterId r:id="rId13"/>
  </p:notesMasterIdLst>
  <p:sldIdLst>
    <p:sldId id="464" r:id="rId2"/>
    <p:sldId id="419" r:id="rId3"/>
    <p:sldId id="471" r:id="rId4"/>
    <p:sldId id="420" r:id="rId5"/>
    <p:sldId id="484" r:id="rId6"/>
    <p:sldId id="485" r:id="rId7"/>
    <p:sldId id="473" r:id="rId8"/>
    <p:sldId id="474" r:id="rId9"/>
    <p:sldId id="487" r:id="rId10"/>
    <p:sldId id="478" r:id="rId11"/>
    <p:sldId id="488" r:id="rId12"/>
  </p:sldIdLst>
  <p:sldSz cx="9144000" cy="6858000" type="screen4x3"/>
  <p:notesSz cx="6858000" cy="9144000"/>
  <p:embeddedFontLst>
    <p:embeddedFont>
      <p:font typeface="Franklin Gothic Book" charset="0"/>
      <p:regular r:id="rId14"/>
      <p:italic r:id="rId15"/>
    </p:embeddedFont>
    <p:embeddedFont>
      <p:font typeface="Tahoma" pitchFamily="34" charset="0"/>
      <p:regular r:id="rId16"/>
      <p:bold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Franklin Gothic Demi Cond" charset="0"/>
      <p:regular r:id="rId22"/>
    </p:embeddedFont>
    <p:embeddedFont>
      <p:font typeface="BigNoodleTitling" charset="0"/>
      <p:regular r:id="rId23"/>
    </p:embeddedFont>
  </p:embeddedFont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35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2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20A95-8F38-4FEA-8F0E-DBC46FBC01F2}" type="datetimeFigureOut">
              <a:rPr lang="da-DK" smtClean="0"/>
              <a:pPr/>
              <a:t>18-06-2011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B6D06-3734-4FF9-A6DB-70CD07944B5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48281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res_baggrun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144000" cy="6478588"/>
          </a:xfrm>
          <a:prstGeom prst="rect">
            <a:avLst/>
          </a:prstGeom>
          <a:noFill/>
        </p:spPr>
      </p:pic>
      <p:sp>
        <p:nvSpPr>
          <p:cNvPr id="1945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smtClean="0"/>
            </a:lvl1pPr>
          </a:lstStyle>
          <a:p>
            <a:r>
              <a:rPr lang="da-DK" dirty="0" smtClean="0"/>
              <a:t>Klik for at redigere titeltypografi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/>
            </a:lvl1pPr>
          </a:lstStyle>
          <a:p>
            <a:r>
              <a:rPr lang="da-DK" dirty="0" smtClean="0"/>
              <a:t>Klik for at redigere undertiteltypografien i masteren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91631-931B-4DB9-8E61-46803C57F044}" type="datetime1">
              <a:rPr lang="da-DK"/>
              <a:pPr>
                <a:defRPr/>
              </a:pPr>
              <a:t>18-06-2011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73E82-F0FD-4018-A11B-CDC7A92B4462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7400948" cy="484030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4E6C2-1E8C-4B68-8E41-CA630023E4E3}" type="datetime1">
              <a:rPr lang="da-DK"/>
              <a:pPr>
                <a:defRPr/>
              </a:pPr>
              <a:t>18-06-2011</a:t>
            </a:fld>
            <a:endParaRPr lang="da-DK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C9DC7-9DCC-4697-A776-686C32BB2EF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pres_baggrund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92150"/>
            <a:ext cx="9144000" cy="6478588"/>
          </a:xfrm>
          <a:prstGeom prst="rect">
            <a:avLst/>
          </a:prstGeom>
          <a:noFill/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0"/>
            <a:ext cx="7354887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da-DK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7400948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8625" y="59928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fld id="{BA730A86-50C3-4C0D-8AB0-5347F87BB14C}" type="datetime1">
              <a:rPr lang="da-DK"/>
              <a:pPr>
                <a:defRPr/>
              </a:pPr>
              <a:t>18-06-2011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8625" y="6215063"/>
            <a:ext cx="3857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2488" y="5797550"/>
            <a:ext cx="428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fld id="{2D803568-48A4-4995-837F-84ADAE2980A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  <p:cxnSp>
        <p:nvCxnSpPr>
          <p:cNvPr id="20" name="Straight Connector 19"/>
          <p:cNvCxnSpPr>
            <a:cxnSpLocks noChangeShapeType="1"/>
          </p:cNvCxnSpPr>
          <p:nvPr userDrawn="1"/>
        </p:nvCxnSpPr>
        <p:spPr bwMode="auto">
          <a:xfrm>
            <a:off x="468313" y="836613"/>
            <a:ext cx="7343775" cy="1587"/>
          </a:xfrm>
          <a:prstGeom prst="line">
            <a:avLst/>
          </a:prstGeom>
          <a:noFill/>
          <a:ln w="19050" algn="ctr">
            <a:solidFill>
              <a:srgbClr val="C2C217"/>
            </a:solidFill>
            <a:round/>
            <a:headEnd/>
            <a:tailEnd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rgbClr val="404040"/>
          </a:solidFill>
          <a:latin typeface="Tahoma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404040"/>
          </a:solidFill>
          <a:latin typeface="Tahoma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rgbClr val="404040"/>
          </a:solidFill>
          <a:latin typeface="Tahoma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rgbClr val="404040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100" kern="1200">
          <a:solidFill>
            <a:srgbClr val="404040"/>
          </a:solidFill>
          <a:latin typeface="Tahom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429684" cy="2214578"/>
          </a:xfrm>
        </p:spPr>
        <p:txBody>
          <a:bodyPr/>
          <a:lstStyle/>
          <a:p>
            <a:pPr algn="ctr"/>
            <a:r>
              <a:rPr lang="da-DK" sz="4000" dirty="0" smtClean="0"/>
              <a:t>Report Builder 3.0 </a:t>
            </a:r>
            <a:br>
              <a:rPr lang="da-DK" sz="4000" dirty="0" smtClean="0"/>
            </a:br>
            <a:r>
              <a:rPr lang="da-DK" sz="2800" dirty="0" smtClean="0"/>
              <a:t>Modul 4 – Grafiske Rapporter</a:t>
            </a:r>
            <a:endParaRPr lang="da-DK" sz="2800" dirty="0"/>
          </a:p>
        </p:txBody>
      </p:sp>
      <p:pic>
        <p:nvPicPr>
          <p:cNvPr id="3" name="Billede 2" descr="BI Fron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643182"/>
            <a:ext cx="474345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Maps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2160239"/>
          </a:xfrm>
        </p:spPr>
        <p:txBody>
          <a:bodyPr/>
          <a:lstStyle/>
          <a:p>
            <a:r>
              <a:rPr lang="da-DK" dirty="0" smtClean="0"/>
              <a:t>Rapport Parametre kan tilføjes separat</a:t>
            </a:r>
          </a:p>
          <a:p>
            <a:r>
              <a:rPr lang="da-DK" dirty="0" smtClean="0"/>
              <a:t>Bruges til filtrering</a:t>
            </a:r>
          </a:p>
          <a:p>
            <a:pPr lvl="1"/>
            <a:r>
              <a:rPr lang="da-DK" dirty="0" smtClean="0"/>
              <a:t>Dette foregår på klient</a:t>
            </a:r>
          </a:p>
          <a:p>
            <a:r>
              <a:rPr lang="da-DK" dirty="0" smtClean="0"/>
              <a:t>Til dynamiske rapporter</a:t>
            </a:r>
          </a:p>
          <a:p>
            <a:r>
              <a:rPr lang="da-DK" dirty="0" smtClean="0"/>
              <a:t>Til overførsel mellem rapporter</a:t>
            </a:r>
          </a:p>
          <a:p>
            <a:pPr lvl="1"/>
            <a:r>
              <a:rPr lang="da-DK" dirty="0" smtClean="0"/>
              <a:t>Ved drill-though og subreports</a:t>
            </a:r>
          </a:p>
          <a:p>
            <a:pPr marL="0" indent="0">
              <a:buNone/>
            </a:pPr>
            <a:endParaRPr lang="da-DK" dirty="0" smtClean="0"/>
          </a:p>
          <a:p>
            <a:pPr marL="457200" lvl="1" indent="0">
              <a:buNone/>
            </a:pPr>
            <a:endParaRPr lang="da-DK" dirty="0" smtClean="0"/>
          </a:p>
          <a:p>
            <a:pPr marL="457200" lvl="1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5216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Modul </a:t>
            </a:r>
            <a:r>
              <a:rPr lang="da-DK" smtClean="0"/>
              <a:t>4 </a:t>
            </a:r>
            <a:r>
              <a:rPr lang="da-DK" dirty="0" smtClean="0"/>
              <a:t>– </a:t>
            </a:r>
            <a:r>
              <a:rPr lang="da-DK" dirty="0" smtClean="0"/>
              <a:t>Opgaver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4473922"/>
          </a:xfrm>
        </p:spPr>
        <p:txBody>
          <a:bodyPr/>
          <a:lstStyle/>
          <a:p>
            <a:r>
              <a:rPr lang="da-DK" dirty="0" smtClean="0"/>
              <a:t>Opgave </a:t>
            </a:r>
            <a:r>
              <a:rPr lang="da-DK" dirty="0"/>
              <a:t>1</a:t>
            </a:r>
            <a:endParaRPr lang="da-DK" dirty="0" smtClean="0"/>
          </a:p>
          <a:p>
            <a:pPr lvl="1"/>
            <a:r>
              <a:rPr lang="da-DK" dirty="0" smtClean="0"/>
              <a:t>Pie Chart</a:t>
            </a:r>
          </a:p>
          <a:p>
            <a:r>
              <a:rPr lang="da-DK" dirty="0" smtClean="0"/>
              <a:t>Opgave 2</a:t>
            </a:r>
          </a:p>
          <a:p>
            <a:pPr lvl="1"/>
            <a:r>
              <a:rPr lang="da-DK" dirty="0" smtClean="0"/>
              <a:t>Avanceret Grafisk </a:t>
            </a:r>
            <a:r>
              <a:rPr lang="da-DK" dirty="0" smtClean="0"/>
              <a:t>Rapport</a:t>
            </a:r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r>
              <a:rPr lang="da-DK" dirty="0" smtClean="0"/>
              <a:t>Ekstra Opgaver</a:t>
            </a:r>
          </a:p>
          <a:p>
            <a:pPr marL="0" indent="0">
              <a:buNone/>
            </a:pPr>
            <a:endParaRPr lang="da-DK" dirty="0" smtClean="0"/>
          </a:p>
          <a:p>
            <a:r>
              <a:rPr lang="da-DK" dirty="0" smtClean="0"/>
              <a:t>Opgave </a:t>
            </a:r>
            <a:r>
              <a:rPr lang="da-DK" dirty="0"/>
              <a:t>3</a:t>
            </a:r>
          </a:p>
          <a:p>
            <a:pPr lvl="1"/>
            <a:r>
              <a:rPr lang="da-DK" dirty="0"/>
              <a:t>Data Bars </a:t>
            </a:r>
          </a:p>
          <a:p>
            <a:r>
              <a:rPr lang="da-DK" dirty="0"/>
              <a:t>Opgave 4</a:t>
            </a:r>
          </a:p>
          <a:p>
            <a:pPr lvl="1"/>
            <a:r>
              <a:rPr lang="da-DK" dirty="0"/>
              <a:t>Sparklines</a:t>
            </a:r>
          </a:p>
          <a:p>
            <a:pPr lvl="1"/>
            <a:endParaRPr lang="da-DK" dirty="0" smtClean="0"/>
          </a:p>
        </p:txBody>
      </p:sp>
      <p:pic>
        <p:nvPicPr>
          <p:cNvPr id="4" name="Billede 3" descr="lab_exercise_sm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412775"/>
            <a:ext cx="2743583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46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err="1" smtClean="0"/>
              <a:t>Modul</a:t>
            </a:r>
            <a:r>
              <a:rPr lang="en-US" sz="2800" dirty="0" smtClean="0"/>
              <a:t> 4 – </a:t>
            </a:r>
            <a:r>
              <a:rPr lang="en-US" sz="2800" dirty="0" err="1" smtClean="0"/>
              <a:t>Grafiske</a:t>
            </a:r>
            <a:r>
              <a:rPr lang="en-US" sz="2800" dirty="0" smtClean="0"/>
              <a:t> </a:t>
            </a:r>
            <a:r>
              <a:rPr lang="en-US" sz="2800" dirty="0" err="1" smtClean="0"/>
              <a:t>Rapporter</a:t>
            </a:r>
            <a:endParaRPr lang="en-US" sz="28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908720"/>
            <a:ext cx="7027862" cy="1512168"/>
          </a:xfrm>
        </p:spPr>
        <p:txBody>
          <a:bodyPr/>
          <a:lstStyle/>
          <a:p>
            <a:pPr eaLnBrk="1" hangingPunct="1"/>
            <a:r>
              <a:rPr lang="en-US" dirty="0" err="1" smtClean="0"/>
              <a:t>Grafer</a:t>
            </a:r>
            <a:endParaRPr lang="en-US" dirty="0" smtClean="0"/>
          </a:p>
          <a:p>
            <a:pPr eaLnBrk="1" hangingPunct="1"/>
            <a:r>
              <a:rPr lang="en-US" dirty="0" smtClean="0"/>
              <a:t>Gauges</a:t>
            </a:r>
          </a:p>
          <a:p>
            <a:pPr eaLnBrk="1" hangingPunct="1"/>
            <a:r>
              <a:rPr lang="en-US" dirty="0" smtClean="0"/>
              <a:t>Data Bars, </a:t>
            </a:r>
            <a:r>
              <a:rPr lang="en-US" dirty="0" err="1" smtClean="0"/>
              <a:t>Sparklines</a:t>
            </a:r>
            <a:r>
              <a:rPr lang="en-US" dirty="0" smtClean="0"/>
              <a:t>, </a:t>
            </a:r>
            <a:r>
              <a:rPr lang="en-US" dirty="0" err="1" smtClean="0"/>
              <a:t>Indikatorer</a:t>
            </a:r>
            <a:endParaRPr lang="en-US" dirty="0" smtClean="0"/>
          </a:p>
          <a:p>
            <a:pPr eaLnBrk="1" hangingPunct="1"/>
            <a:r>
              <a:rPr lang="en-US" dirty="0" smtClean="0"/>
              <a:t>Maps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Grafer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7400948" cy="4824536"/>
          </a:xfrm>
        </p:spPr>
        <p:txBody>
          <a:bodyPr/>
          <a:lstStyle/>
          <a:p>
            <a:r>
              <a:rPr lang="da-DK" dirty="0" smtClean="0"/>
              <a:t>En lang række graftyper tilgængelige</a:t>
            </a:r>
          </a:p>
          <a:p>
            <a:pPr lvl="1"/>
            <a:r>
              <a:rPr lang="da-DK" dirty="0" smtClean="0"/>
              <a:t>Column</a:t>
            </a:r>
          </a:p>
          <a:p>
            <a:pPr lvl="2"/>
            <a:r>
              <a:rPr lang="da-DK" dirty="0" smtClean="0"/>
              <a:t>Series, Stacked, 3-D</a:t>
            </a:r>
          </a:p>
          <a:p>
            <a:pPr lvl="1"/>
            <a:r>
              <a:rPr lang="da-DK" dirty="0" smtClean="0"/>
              <a:t>Line</a:t>
            </a:r>
          </a:p>
          <a:p>
            <a:pPr lvl="2"/>
            <a:r>
              <a:rPr lang="da-DK" dirty="0" smtClean="0"/>
              <a:t>Stepped, Line With Markers</a:t>
            </a:r>
          </a:p>
          <a:p>
            <a:pPr lvl="1"/>
            <a:r>
              <a:rPr lang="da-DK" dirty="0" smtClean="0"/>
              <a:t>Shape</a:t>
            </a:r>
          </a:p>
          <a:p>
            <a:pPr lvl="2"/>
            <a:r>
              <a:rPr lang="da-DK" dirty="0" smtClean="0"/>
              <a:t>Pie, Doughnut, Pyramid</a:t>
            </a:r>
          </a:p>
          <a:p>
            <a:pPr lvl="1"/>
            <a:r>
              <a:rPr lang="da-DK" dirty="0" smtClean="0"/>
              <a:t>Bar</a:t>
            </a:r>
          </a:p>
          <a:p>
            <a:pPr lvl="2"/>
            <a:r>
              <a:rPr lang="da-DK" dirty="0" smtClean="0"/>
              <a:t>Stacked, 3-D</a:t>
            </a:r>
          </a:p>
          <a:p>
            <a:pPr lvl="1"/>
            <a:r>
              <a:rPr lang="da-DK" dirty="0" smtClean="0"/>
              <a:t>Area</a:t>
            </a:r>
          </a:p>
          <a:p>
            <a:pPr lvl="2"/>
            <a:r>
              <a:rPr lang="da-DK" dirty="0" smtClean="0"/>
              <a:t>Stacked 3-D</a:t>
            </a:r>
          </a:p>
          <a:p>
            <a:pPr lvl="1"/>
            <a:r>
              <a:rPr lang="da-DK" dirty="0" smtClean="0"/>
              <a:t>Range</a:t>
            </a:r>
          </a:p>
          <a:p>
            <a:pPr lvl="2"/>
            <a:r>
              <a:rPr lang="da-DK" dirty="0" smtClean="0"/>
              <a:t>Range column, Range Bar </a:t>
            </a:r>
          </a:p>
          <a:p>
            <a:pPr lvl="1"/>
            <a:r>
              <a:rPr lang="da-DK" dirty="0" smtClean="0"/>
              <a:t>Scatter</a:t>
            </a:r>
          </a:p>
          <a:p>
            <a:pPr lvl="2"/>
            <a:r>
              <a:rPr lang="da-DK" dirty="0" smtClean="0"/>
              <a:t>Bubble, 3-D</a:t>
            </a:r>
          </a:p>
          <a:p>
            <a:pPr lvl="1"/>
            <a:r>
              <a:rPr lang="da-DK" dirty="0" smtClean="0"/>
              <a:t>Polar </a:t>
            </a:r>
          </a:p>
          <a:p>
            <a:pPr lvl="2"/>
            <a:r>
              <a:rPr lang="da-DK" dirty="0" smtClean="0"/>
              <a:t>Radar, 3-D</a:t>
            </a:r>
          </a:p>
          <a:p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319523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"/>
            <a:ext cx="7354887" cy="908720"/>
          </a:xfrm>
        </p:spPr>
        <p:txBody>
          <a:bodyPr/>
          <a:lstStyle/>
          <a:p>
            <a:pPr eaLnBrk="1" hangingPunct="1"/>
            <a:r>
              <a:rPr lang="en-US" dirty="0" err="1" smtClean="0"/>
              <a:t>Grafer</a:t>
            </a:r>
            <a:r>
              <a:rPr lang="en-US" dirty="0" smtClean="0"/>
              <a:t> i Report Builder</a:t>
            </a:r>
            <a:endParaRPr lang="en-GB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0034" y="908720"/>
            <a:ext cx="702786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2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1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dirty="0" err="1" smtClean="0"/>
              <a:t>Muligt</a:t>
            </a:r>
            <a:r>
              <a:rPr lang="en-US" dirty="0" smtClean="0"/>
              <a:t> at </a:t>
            </a:r>
            <a:r>
              <a:rPr lang="en-US" dirty="0" err="1" smtClean="0"/>
              <a:t>bruge</a:t>
            </a:r>
            <a:r>
              <a:rPr lang="en-US" dirty="0" smtClean="0"/>
              <a:t> Wizard</a:t>
            </a:r>
          </a:p>
          <a:p>
            <a:pPr eaLnBrk="1" hangingPunct="1"/>
            <a:r>
              <a:rPr lang="en-US" dirty="0" err="1" smtClean="0"/>
              <a:t>Muligt</a:t>
            </a:r>
            <a:r>
              <a:rPr lang="en-US" dirty="0" smtClean="0"/>
              <a:t> at </a:t>
            </a:r>
            <a:r>
              <a:rPr lang="en-US" dirty="0" err="1" smtClean="0"/>
              <a:t>gruppere</a:t>
            </a:r>
            <a:endParaRPr lang="en-US" dirty="0" smtClean="0"/>
          </a:p>
          <a:p>
            <a:pPr marL="0" indent="0" eaLnBrk="1" hangingPunct="1">
              <a:buNone/>
            </a:pPr>
            <a:endParaRPr lang="en-US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75" y="1109249"/>
            <a:ext cx="28003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Oval 13"/>
          <p:cNvSpPr/>
          <p:nvPr/>
        </p:nvSpPr>
        <p:spPr>
          <a:xfrm>
            <a:off x="5868144" y="1014426"/>
            <a:ext cx="648072" cy="1018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2116640"/>
            <a:ext cx="5832648" cy="3507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Oval 15"/>
          <p:cNvSpPr/>
          <p:nvPr/>
        </p:nvSpPr>
        <p:spPr>
          <a:xfrm>
            <a:off x="4499991" y="2564904"/>
            <a:ext cx="2016225" cy="1018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Oval 16"/>
          <p:cNvSpPr/>
          <p:nvPr/>
        </p:nvSpPr>
        <p:spPr>
          <a:xfrm>
            <a:off x="4283968" y="3899930"/>
            <a:ext cx="2232249" cy="1018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Graf Egenskaber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576063"/>
          </a:xfrm>
        </p:spPr>
        <p:txBody>
          <a:bodyPr/>
          <a:lstStyle/>
          <a:p>
            <a:r>
              <a:rPr lang="da-DK" dirty="0" smtClean="0"/>
              <a:t>En række egenskaber er nyttige for design</a:t>
            </a:r>
          </a:p>
          <a:p>
            <a:endParaRPr lang="da-DK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5832648" cy="3507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4077072"/>
            <a:ext cx="1160895" cy="369332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Chart Title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0693" y="1207256"/>
            <a:ext cx="1023037" cy="369332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Axis Title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74686" y="1907494"/>
            <a:ext cx="864019" cy="369332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Legend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03843" y="2462108"/>
            <a:ext cx="559769" cy="369332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Axis</a:t>
            </a:r>
            <a:endParaRPr lang="da-DK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755576" y="2642718"/>
            <a:ext cx="72008" cy="14343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347864" y="1424188"/>
            <a:ext cx="3464768" cy="17850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3259189" y="2642718"/>
            <a:ext cx="3113011" cy="17850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3644075" y="2039443"/>
            <a:ext cx="3128190" cy="5271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526" y="3610677"/>
            <a:ext cx="4181475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Down Arrow 28"/>
          <p:cNvSpPr/>
          <p:nvPr/>
        </p:nvSpPr>
        <p:spPr>
          <a:xfrm>
            <a:off x="6464631" y="3016343"/>
            <a:ext cx="484632" cy="5449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3545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Avancerede Grafer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2232247"/>
          </a:xfrm>
        </p:spPr>
        <p:txBody>
          <a:bodyPr/>
          <a:lstStyle/>
          <a:p>
            <a:r>
              <a:rPr lang="da-DK" dirty="0" smtClean="0"/>
              <a:t>Mulighed for ”Calculated Series”</a:t>
            </a:r>
          </a:p>
          <a:p>
            <a:pPr lvl="1"/>
            <a:r>
              <a:rPr lang="da-DK" dirty="0" smtClean="0"/>
              <a:t>Median, Moving Average, Standard Deviation mfl</a:t>
            </a:r>
          </a:p>
          <a:p>
            <a:r>
              <a:rPr lang="da-DK" dirty="0" smtClean="0"/>
              <a:t>Flere Y-akser</a:t>
            </a:r>
          </a:p>
          <a:p>
            <a:pPr lvl="1"/>
            <a:r>
              <a:rPr lang="da-DK" dirty="0" smtClean="0"/>
              <a:t>Med forskellige intervaller</a:t>
            </a:r>
          </a:p>
          <a:p>
            <a:r>
              <a:rPr lang="da-DK" dirty="0" smtClean="0"/>
              <a:t>Flere Chart Areas</a:t>
            </a:r>
          </a:p>
          <a:p>
            <a:pPr lvl="1"/>
            <a:r>
              <a:rPr lang="da-DK" dirty="0" smtClean="0"/>
              <a:t>Flere charts baseret på samme serier og grupper</a:t>
            </a:r>
          </a:p>
          <a:p>
            <a:pPr lvl="1"/>
            <a:r>
              <a:rPr lang="da-DK" dirty="0" smtClean="0"/>
              <a:t>Range, Scalar og Polar understøtter ikke dette</a:t>
            </a:r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18" y="1478225"/>
            <a:ext cx="6818313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58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Databars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7400948" cy="1872208"/>
          </a:xfrm>
        </p:spPr>
        <p:txBody>
          <a:bodyPr/>
          <a:lstStyle/>
          <a:p>
            <a:r>
              <a:rPr lang="da-DK" dirty="0" smtClean="0"/>
              <a:t>Simpel chart</a:t>
            </a:r>
          </a:p>
          <a:p>
            <a:r>
              <a:rPr lang="da-DK" dirty="0" smtClean="0"/>
              <a:t>Ofte indlejret i feks Tabel eller Matrix</a:t>
            </a:r>
          </a:p>
          <a:p>
            <a:pPr lvl="1"/>
            <a:r>
              <a:rPr lang="da-DK" dirty="0" smtClean="0"/>
              <a:t>Stor visuel effekt</a:t>
            </a:r>
          </a:p>
          <a:p>
            <a:r>
              <a:rPr lang="da-DK" dirty="0" smtClean="0"/>
              <a:t>Repræsentere typisk en værdi</a:t>
            </a:r>
          </a:p>
          <a:p>
            <a:pPr lvl="1"/>
            <a:r>
              <a:rPr lang="da-DK" dirty="0" smtClean="0"/>
              <a:t>Flere er mulige</a:t>
            </a:r>
          </a:p>
          <a:p>
            <a:r>
              <a:rPr lang="da-DK" dirty="0" smtClean="0"/>
              <a:t>Gør sammenligning lettere</a:t>
            </a:r>
          </a:p>
          <a:p>
            <a:r>
              <a:rPr lang="da-DK" dirty="0" smtClean="0"/>
              <a:t>Har ikke akser, legends osv som almindelige charts</a:t>
            </a:r>
            <a:endParaRPr lang="da-DK" dirty="0"/>
          </a:p>
          <a:p>
            <a:pPr lvl="1"/>
            <a:r>
              <a:rPr lang="da-DK" dirty="0"/>
              <a:t>Kan konverteres til ”rigtig” chart</a:t>
            </a:r>
            <a:endParaRPr lang="da-DK" dirty="0" smtClean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94984"/>
            <a:ext cx="7782847" cy="123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38528"/>
            <a:ext cx="8256587" cy="123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757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Sparklines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7400948" cy="2664295"/>
          </a:xfrm>
        </p:spPr>
        <p:txBody>
          <a:bodyPr/>
          <a:lstStyle/>
          <a:p>
            <a:r>
              <a:rPr lang="da-DK" dirty="0"/>
              <a:t>Simpel </a:t>
            </a:r>
            <a:r>
              <a:rPr lang="da-DK" dirty="0" smtClean="0"/>
              <a:t>chart</a:t>
            </a:r>
          </a:p>
          <a:p>
            <a:r>
              <a:rPr lang="da-DK" dirty="0" smtClean="0"/>
              <a:t>Har langt flere typer end databars</a:t>
            </a:r>
          </a:p>
          <a:p>
            <a:pPr lvl="1"/>
            <a:r>
              <a:rPr lang="da-DK" dirty="0" smtClean="0"/>
              <a:t>Column, Line, Area, Shape, Range</a:t>
            </a:r>
            <a:endParaRPr lang="da-DK" dirty="0"/>
          </a:p>
          <a:p>
            <a:r>
              <a:rPr lang="da-DK" dirty="0"/>
              <a:t>Ofte indlejret i feks Tabel eller Matrix</a:t>
            </a:r>
          </a:p>
          <a:p>
            <a:pPr lvl="1"/>
            <a:r>
              <a:rPr lang="da-DK" dirty="0"/>
              <a:t>Stor visuel effekt</a:t>
            </a:r>
          </a:p>
          <a:p>
            <a:r>
              <a:rPr lang="da-DK" dirty="0"/>
              <a:t>Gør sammenligning lettere</a:t>
            </a:r>
          </a:p>
          <a:p>
            <a:r>
              <a:rPr lang="da-DK" dirty="0"/>
              <a:t>Har ikke akser, legends osv som almindelige </a:t>
            </a:r>
            <a:r>
              <a:rPr lang="da-DK" dirty="0" smtClean="0"/>
              <a:t>charts</a:t>
            </a:r>
          </a:p>
          <a:p>
            <a:pPr lvl="1"/>
            <a:r>
              <a:rPr lang="da-DK" dirty="0" smtClean="0"/>
              <a:t>Kan konverteres til ”rigtig” chart</a:t>
            </a:r>
            <a:endParaRPr lang="da-D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8693765" cy="7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675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Maps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3024335"/>
          </a:xfrm>
        </p:spPr>
        <p:txBody>
          <a:bodyPr/>
          <a:lstStyle/>
          <a:p>
            <a:r>
              <a:rPr lang="da-DK" dirty="0" smtClean="0"/>
              <a:t>Mulighed for at bruge Spatial Data</a:t>
            </a:r>
          </a:p>
          <a:p>
            <a:pPr lvl="1"/>
            <a:r>
              <a:rPr lang="da-DK" dirty="0" smtClean="0"/>
              <a:t>Map Gallery</a:t>
            </a:r>
          </a:p>
          <a:p>
            <a:pPr lvl="1"/>
            <a:r>
              <a:rPr lang="da-DK" dirty="0" smtClean="0"/>
              <a:t>ESRI fil</a:t>
            </a:r>
          </a:p>
          <a:p>
            <a:pPr lvl="1"/>
            <a:r>
              <a:rPr lang="da-DK" dirty="0" smtClean="0"/>
              <a:t>Spatial data gemt i SQL Server tabel</a:t>
            </a:r>
          </a:p>
          <a:p>
            <a:r>
              <a:rPr lang="da-DK" dirty="0" smtClean="0"/>
              <a:t>Består af en række lag</a:t>
            </a:r>
          </a:p>
          <a:p>
            <a:r>
              <a:rPr lang="da-DK" dirty="0" err="1" smtClean="0"/>
              <a:t>Interaktivitet</a:t>
            </a:r>
            <a:r>
              <a:rPr lang="da-DK" dirty="0" smtClean="0"/>
              <a:t> er mulig</a:t>
            </a:r>
          </a:p>
          <a:p>
            <a:pPr lvl="1"/>
            <a:r>
              <a:rPr lang="da-DK" dirty="0" smtClean="0"/>
              <a:t>Drill through til anden lokation via Actions</a:t>
            </a:r>
          </a:p>
          <a:p>
            <a:pPr lvl="1"/>
            <a:r>
              <a:rPr lang="da-DK" dirty="0" smtClean="0"/>
              <a:t>Labels</a:t>
            </a:r>
          </a:p>
          <a:p>
            <a:pPr lvl="1"/>
            <a:r>
              <a:rPr lang="da-DK" dirty="0" err="1" smtClean="0"/>
              <a:t>Tooltips</a:t>
            </a:r>
            <a:endParaRPr lang="da-DK" dirty="0" smtClean="0"/>
          </a:p>
          <a:p>
            <a:endParaRPr lang="da-DK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08720"/>
            <a:ext cx="675191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www.wipeout44.com/video/images/flash_play_butt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3" y="4161429"/>
            <a:ext cx="972275" cy="78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8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19885</TotalTime>
  <Words>295</Words>
  <Application>Microsoft Office PowerPoint</Application>
  <PresentationFormat>On-screen Show (4:3)</PresentationFormat>
  <Paragraphs>89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Franklin Gothic Book</vt:lpstr>
      <vt:lpstr>Tahoma</vt:lpstr>
      <vt:lpstr>Calibri</vt:lpstr>
      <vt:lpstr>Franklin Gothic Demi Cond</vt:lpstr>
      <vt:lpstr>BigNoodleTitling</vt:lpstr>
      <vt:lpstr>Office Theme</vt:lpstr>
      <vt:lpstr>Report Builder 3.0  Modul 4 – Grafiske Rapporter</vt:lpstr>
      <vt:lpstr>Modul 4 – Grafiske Rapporter</vt:lpstr>
      <vt:lpstr>Grafer</vt:lpstr>
      <vt:lpstr>Grafer i Report Builder</vt:lpstr>
      <vt:lpstr>Graf Egenskaber</vt:lpstr>
      <vt:lpstr>Avancerede Grafer</vt:lpstr>
      <vt:lpstr>Databars</vt:lpstr>
      <vt:lpstr>Sparklines</vt:lpstr>
      <vt:lpstr>Maps</vt:lpstr>
      <vt:lpstr>Maps</vt:lpstr>
      <vt:lpstr>Modul 4 – Opgaver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bh</dc:creator>
  <cp:lastModifiedBy>BH</cp:lastModifiedBy>
  <cp:revision>1144</cp:revision>
  <dcterms:created xsi:type="dcterms:W3CDTF">2008-03-06T08:53:46Z</dcterms:created>
  <dcterms:modified xsi:type="dcterms:W3CDTF">2011-06-18T14:34:44Z</dcterms:modified>
</cp:coreProperties>
</file>