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Salg DVD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'Ark1'!$B$2:$B$10</c:f>
              <c:numCache>
                <c:formatCode>#,##0</c:formatCode>
                <c:ptCount val="9"/>
                <c:pt idx="0">
                  <c:v>95278</c:v>
                </c:pt>
                <c:pt idx="1">
                  <c:v>86362</c:v>
                </c:pt>
                <c:pt idx="2">
                  <c:v>80156</c:v>
                </c:pt>
                <c:pt idx="3">
                  <c:v>45222</c:v>
                </c:pt>
                <c:pt idx="4">
                  <c:v>71187</c:v>
                </c:pt>
                <c:pt idx="5">
                  <c:v>12500</c:v>
                </c:pt>
                <c:pt idx="6">
                  <c:v>12584</c:v>
                </c:pt>
                <c:pt idx="7">
                  <c:v>108715</c:v>
                </c:pt>
                <c:pt idx="8">
                  <c:v>94421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C8-4342-B25D-A91C85B8270B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 VHS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'Ark1'!$C$2:$C$10</c:f>
              <c:numCache>
                <c:formatCode>#,##0</c:formatCode>
                <c:ptCount val="9"/>
                <c:pt idx="0">
                  <c:v>93372</c:v>
                </c:pt>
                <c:pt idx="1">
                  <c:v>84635</c:v>
                </c:pt>
                <c:pt idx="2">
                  <c:v>78553</c:v>
                </c:pt>
                <c:pt idx="3">
                  <c:v>2535</c:v>
                </c:pt>
                <c:pt idx="4">
                  <c:v>69763</c:v>
                </c:pt>
                <c:pt idx="5">
                  <c:v>75000</c:v>
                </c:pt>
                <c:pt idx="6" formatCode="General">
                  <c:v>0</c:v>
                </c:pt>
                <c:pt idx="7">
                  <c:v>106541</c:v>
                </c:pt>
                <c:pt idx="8">
                  <c:v>92533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C8-4342-B25D-A91C85B82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7858656"/>
        <c:axId val="1367860832"/>
      </c:barChart>
      <c:catAx>
        <c:axId val="1367858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67860832"/>
        <c:crosses val="autoZero"/>
        <c:auto val="1"/>
        <c:lblAlgn val="ctr"/>
        <c:lblOffset val="100"/>
        <c:noMultiLvlLbl val="0"/>
      </c:catAx>
      <c:valAx>
        <c:axId val="13678608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3678586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931316593858858"/>
          <c:y val="3.0164576699166383E-2"/>
          <c:w val="0.68186177456906383"/>
          <c:h val="0.755239149941774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Salg DVD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'Ark1'!$B$2:$B$10</c:f>
              <c:numCache>
                <c:formatCode>#,##0</c:formatCode>
                <c:ptCount val="9"/>
                <c:pt idx="0">
                  <c:v>95278</c:v>
                </c:pt>
                <c:pt idx="1">
                  <c:v>86362</c:v>
                </c:pt>
                <c:pt idx="2">
                  <c:v>80156</c:v>
                </c:pt>
                <c:pt idx="3">
                  <c:v>45222</c:v>
                </c:pt>
                <c:pt idx="4">
                  <c:v>71187</c:v>
                </c:pt>
                <c:pt idx="5">
                  <c:v>12500</c:v>
                </c:pt>
                <c:pt idx="6">
                  <c:v>12584</c:v>
                </c:pt>
                <c:pt idx="7">
                  <c:v>108715</c:v>
                </c:pt>
                <c:pt idx="8">
                  <c:v>94421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9E-486C-916C-BB24D6CA43F3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Salg VHS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'Ark1'!$C$2:$C$10</c:f>
              <c:numCache>
                <c:formatCode>#,##0</c:formatCode>
                <c:ptCount val="9"/>
                <c:pt idx="0">
                  <c:v>93372</c:v>
                </c:pt>
                <c:pt idx="1">
                  <c:v>84635</c:v>
                </c:pt>
                <c:pt idx="2">
                  <c:v>78553</c:v>
                </c:pt>
                <c:pt idx="3">
                  <c:v>2535</c:v>
                </c:pt>
                <c:pt idx="4">
                  <c:v>69763</c:v>
                </c:pt>
                <c:pt idx="5">
                  <c:v>75000</c:v>
                </c:pt>
                <c:pt idx="6" formatCode="General">
                  <c:v>0</c:v>
                </c:pt>
                <c:pt idx="7">
                  <c:v>106541</c:v>
                </c:pt>
                <c:pt idx="8">
                  <c:v>92533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9E-486C-916C-BB24D6CA43F3}"/>
            </c:ext>
          </c:extLst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Provision 15%</c:v>
                </c:pt>
              </c:strCache>
            </c:strRef>
          </c:tx>
          <c:invertIfNegative val="0"/>
          <c:cat>
            <c:strRef>
              <c:f>'Ark1'!$A$2:$A$10</c:f>
              <c:strCache>
                <c:ptCount val="9"/>
                <c:pt idx="0">
                  <c:v>Allan</c:v>
                </c:pt>
                <c:pt idx="1">
                  <c:v>Henrik</c:v>
                </c:pt>
                <c:pt idx="2">
                  <c:v>Hugo</c:v>
                </c:pt>
                <c:pt idx="3">
                  <c:v>Jan</c:v>
                </c:pt>
                <c:pt idx="4">
                  <c:v>Kasper</c:v>
                </c:pt>
                <c:pt idx="5">
                  <c:v>Kim</c:v>
                </c:pt>
                <c:pt idx="6">
                  <c:v>Klaus</c:v>
                </c:pt>
                <c:pt idx="7">
                  <c:v>Lars</c:v>
                </c:pt>
                <c:pt idx="8">
                  <c:v>Lis</c:v>
                </c:pt>
              </c:strCache>
            </c:strRef>
          </c:cat>
          <c:val>
            <c:numRef>
              <c:f>'Ark1'!$D$2:$D$10</c:f>
              <c:numCache>
                <c:formatCode>General</c:formatCode>
                <c:ptCount val="9"/>
                <c:pt idx="0">
                  <c:v>28297.5</c:v>
                </c:pt>
                <c:pt idx="1">
                  <c:v>25649.55</c:v>
                </c:pt>
                <c:pt idx="2">
                  <c:v>23806.35</c:v>
                </c:pt>
                <c:pt idx="3">
                  <c:v>7163.55</c:v>
                </c:pt>
                <c:pt idx="4">
                  <c:v>21142.5</c:v>
                </c:pt>
                <c:pt idx="5">
                  <c:v>13125</c:v>
                </c:pt>
                <c:pt idx="6">
                  <c:v>1887.6</c:v>
                </c:pt>
                <c:pt idx="7">
                  <c:v>32288.399999999991</c:v>
                </c:pt>
                <c:pt idx="8">
                  <c:v>28043.1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9E-486C-916C-BB24D6CA43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7860288"/>
        <c:axId val="1367238224"/>
      </c:barChart>
      <c:catAx>
        <c:axId val="136786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67238224"/>
        <c:crosses val="autoZero"/>
        <c:auto val="1"/>
        <c:lblAlgn val="ctr"/>
        <c:lblOffset val="100"/>
        <c:noMultiLvlLbl val="0"/>
      </c:catAx>
      <c:valAx>
        <c:axId val="136723822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367860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968850963183803"/>
          <c:y val="0.38570303561033109"/>
          <c:w val="0.19031149036816206"/>
          <c:h val="0.2285939287793377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84227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45179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68209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6306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04452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577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493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043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4643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2275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5646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16169-DECB-4632-86C9-FBB5C43A3F7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E5CFB-2E33-405A-9D7F-63F683515F89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8705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Økonomi</a:t>
            </a:r>
          </a:p>
        </p:txBody>
      </p:sp>
      <p:pic>
        <p:nvPicPr>
          <p:cNvPr id="4" name="Billede 3" descr="customer_serv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4941168"/>
            <a:ext cx="2028631" cy="1401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</a:t>
            </a:r>
          </a:p>
        </p:txBody>
      </p:sp>
      <p:sp>
        <p:nvSpPr>
          <p:cNvPr id="5" name="Tekstboks 4"/>
          <p:cNvSpPr txBox="1"/>
          <p:nvPr/>
        </p:nvSpPr>
        <p:spPr>
          <a:xfrm>
            <a:off x="1524000" y="6488668"/>
            <a:ext cx="3211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/>
              <a:t>Klik på diagram for at se detaljer</a:t>
            </a:r>
          </a:p>
        </p:txBody>
      </p:sp>
      <p:graphicFrame>
        <p:nvGraphicFramePr>
          <p:cNvPr id="6" name="Pladsholder til indhold 3">
            <a:extLst>
              <a:ext uri="{FF2B5EF4-FFF2-40B4-BE49-F238E27FC236}">
                <a16:creationId xmlns:a16="http://schemas.microsoft.com/office/drawing/2014/main" id="{6AAFE395-0733-46A8-A5D8-B762F8F6C5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91008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 + Provision</a:t>
            </a:r>
          </a:p>
        </p:txBody>
      </p:sp>
      <p:graphicFrame>
        <p:nvGraphicFramePr>
          <p:cNvPr id="6" name="Pladsholder til indhold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F8005518-2A93-4F0D-AB1A-F283AE3B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030652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tribet højrepil 4">
            <a:hlinkClick r:id="" action="ppaction://noaction" highlightClick="1"/>
          </p:cNvPr>
          <p:cNvSpPr/>
          <p:nvPr/>
        </p:nvSpPr>
        <p:spPr>
          <a:xfrm>
            <a:off x="11246643" y="4221088"/>
            <a:ext cx="214314" cy="214314"/>
          </a:xfrm>
          <a:prstGeom prst="strip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DBDF57-D1AA-465A-9071-26B32AA5BAA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DFE415B-2BA4-43E7-9368-2946E68BD1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14CCAE-2B12-43D0-8B47-0FE1CC8BCC9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16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VideoBuster A/S</vt:lpstr>
      <vt:lpstr>Salg</vt:lpstr>
      <vt:lpstr>Salg + Provision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Hans Hoffmann</cp:lastModifiedBy>
  <cp:revision>14</cp:revision>
  <dcterms:created xsi:type="dcterms:W3CDTF">2007-07-10T12:55:27Z</dcterms:created>
  <dcterms:modified xsi:type="dcterms:W3CDTF">2018-08-15T13:26:58Z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