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4"/>
  </p:sldMasterIdLst>
  <p:sldIdLst>
    <p:sldId id="256" r:id="rId5"/>
    <p:sldId id="257" r:id="rId6"/>
    <p:sldId id="258" r:id="rId7"/>
    <p:sldId id="259" r:id="rId8"/>
    <p:sldId id="260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emlayout 2 - Marker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962" autoAdjust="0"/>
  </p:normalViewPr>
  <p:slideViewPr>
    <p:cSldViewPr>
      <p:cViewPr varScale="1">
        <p:scale>
          <a:sx n="78" d="100"/>
          <a:sy n="78" d="100"/>
        </p:scale>
        <p:origin x="806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da-DK" sz="1862" b="0" i="0" u="none" strike="noStrike" kern="1200" spc="0" baseline="0" noProof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da-DK" noProof="0" dirty="0"/>
              <a:t>Kilometers 2017 </a:t>
            </a:r>
          </a:p>
        </c:rich>
      </c:tx>
      <c:layout>
        <c:manualLayout>
          <c:xMode val="edge"/>
          <c:yMode val="edge"/>
          <c:x val="0.1185735305814046"/>
          <c:y val="1.929115214189386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da-DK" sz="1862" b="0" i="0" u="none" strike="noStrike" kern="1200" spc="0" baseline="0" noProof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a-DK"/>
        </a:p>
      </c:txPr>
    </c:title>
    <c:autoTitleDeleted val="0"/>
    <c:plotArea>
      <c:layout>
        <c:manualLayout>
          <c:layoutTarget val="inner"/>
          <c:xMode val="edge"/>
          <c:yMode val="edge"/>
          <c:x val="0.1201709682123068"/>
          <c:y val="0.11884255350739717"/>
          <c:w val="0.86595168659473198"/>
          <c:h val="0.5004283066388306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'Ark1'!$B$1</c:f>
              <c:strCache>
                <c:ptCount val="1"/>
                <c:pt idx="0">
                  <c:v>Antal kilometer 2013 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'Ark1'!$A$2:$A$13</c:f>
              <c:strCache>
                <c:ptCount val="12"/>
                <c:pt idx="0">
                  <c:v>Hugo Hall</c:v>
                </c:pt>
                <c:pt idx="1">
                  <c:v>Henrik Madsen</c:v>
                </c:pt>
                <c:pt idx="2">
                  <c:v>Michael Malmgren</c:v>
                </c:pt>
                <c:pt idx="3">
                  <c:v>Morten Borre</c:v>
                </c:pt>
                <c:pt idx="4">
                  <c:v>Peter Søndergård</c:v>
                </c:pt>
                <c:pt idx="5">
                  <c:v>Kim Lund</c:v>
                </c:pt>
                <c:pt idx="6">
                  <c:v>Lis Winding</c:v>
                </c:pt>
                <c:pt idx="7">
                  <c:v>Jan Larsen</c:v>
                </c:pt>
                <c:pt idx="8">
                  <c:v>Lars Kofoed</c:v>
                </c:pt>
                <c:pt idx="9">
                  <c:v>Kasper Schultz</c:v>
                </c:pt>
                <c:pt idx="10">
                  <c:v>Klaus Johansen</c:v>
                </c:pt>
                <c:pt idx="11">
                  <c:v>Allan Carlsen</c:v>
                </c:pt>
              </c:strCache>
            </c:strRef>
          </c:cat>
          <c:val>
            <c:numRef>
              <c:f>'Ark1'!$B$2:$B$13</c:f>
              <c:numCache>
                <c:formatCode>#,##0</c:formatCode>
                <c:ptCount val="12"/>
                <c:pt idx="0">
                  <c:v>27000</c:v>
                </c:pt>
                <c:pt idx="1">
                  <c:v>8500</c:v>
                </c:pt>
                <c:pt idx="2">
                  <c:v>20000</c:v>
                </c:pt>
                <c:pt idx="3">
                  <c:v>36500</c:v>
                </c:pt>
                <c:pt idx="4">
                  <c:v>32000</c:v>
                </c:pt>
                <c:pt idx="5">
                  <c:v>45500</c:v>
                </c:pt>
                <c:pt idx="6">
                  <c:v>23000</c:v>
                </c:pt>
                <c:pt idx="7">
                  <c:v>33000</c:v>
                </c:pt>
                <c:pt idx="8">
                  <c:v>18000</c:v>
                </c:pt>
                <c:pt idx="9">
                  <c:v>21000</c:v>
                </c:pt>
                <c:pt idx="10">
                  <c:v>12000</c:v>
                </c:pt>
                <c:pt idx="11">
                  <c:v>22000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358-403C-9CD9-1B9D812C73A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145071120"/>
        <c:axId val="-1145073296"/>
      </c:barChart>
      <c:catAx>
        <c:axId val="-114507112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a-DK"/>
          </a:p>
        </c:txPr>
        <c:crossAx val="-1145073296"/>
        <c:crosses val="autoZero"/>
        <c:auto val="1"/>
        <c:lblAlgn val="ctr"/>
        <c:lblOffset val="100"/>
        <c:noMultiLvlLbl val="0"/>
      </c:catAx>
      <c:valAx>
        <c:axId val="-11450732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a-DK"/>
          </a:p>
        </c:txPr>
        <c:crossAx val="-114507112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a-DK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da-DK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24-03-2020</a:t>
            </a:fld>
            <a:endParaRPr lang="da-DK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‹#›</a:t>
            </a:fld>
            <a:endParaRPr lang="da-DK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07937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24-03-2020</a:t>
            </a:fld>
            <a:endParaRPr lang="da-DK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‹#›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6592760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24-03-2020</a:t>
            </a:fld>
            <a:endParaRPr lang="da-DK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‹#›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40126465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24-03-2020</a:t>
            </a:fld>
            <a:endParaRPr lang="da-DK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‹#›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9785444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24-03-2020</a:t>
            </a:fld>
            <a:endParaRPr lang="da-DK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‹#›</a:t>
            </a:fld>
            <a:endParaRPr lang="da-DK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62472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24-03-2020</a:t>
            </a:fld>
            <a:endParaRPr lang="da-DK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‹#›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42119279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24-03-2020</a:t>
            </a:fld>
            <a:endParaRPr lang="da-DK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‹#›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4725824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24-03-2020</a:t>
            </a:fld>
            <a:endParaRPr lang="da-DK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‹#›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7560757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24-03-2020</a:t>
            </a:fld>
            <a:endParaRPr lang="da-DK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‹#›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2103278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034F9B28-8DD4-4338-8442-504803FB81FE}" type="datetimeFigureOut">
              <a:rPr lang="da-DK" smtClean="0"/>
              <a:pPr/>
              <a:t>24-03-2020</a:t>
            </a:fld>
            <a:endParaRPr lang="da-DK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4049866-3D7B-453A-AB41-F661AB73A6A8}" type="slidenum">
              <a:rPr lang="da-DK" smtClean="0"/>
              <a:pPr/>
              <a:t>‹#›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3309461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24-03-2020</a:t>
            </a:fld>
            <a:endParaRPr lang="da-DK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‹#›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8553673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034F9B28-8DD4-4338-8442-504803FB81FE}" type="datetimeFigureOut">
              <a:rPr lang="da-DK" smtClean="0"/>
              <a:pPr/>
              <a:t>24-03-2020</a:t>
            </a:fld>
            <a:endParaRPr lang="da-DK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B4049866-3D7B-453A-AB41-F661AB73A6A8}" type="slidenum">
              <a:rPr lang="da-DK" smtClean="0"/>
              <a:pPr/>
              <a:t>‹#›</a:t>
            </a:fld>
            <a:endParaRPr lang="da-DK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87458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noProof="0" dirty="0"/>
              <a:t>VideoBuster Inc</a:t>
            </a:r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noProof="0" dirty="0"/>
              <a:t>economy in 2018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Company cars</a:t>
            </a:r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61764502"/>
              </p:ext>
            </p:extLst>
          </p:nvPr>
        </p:nvGraphicFramePr>
        <p:xfrm>
          <a:off x="1096963" y="1846263"/>
          <a:ext cx="6572250" cy="4123392"/>
        </p:xfrm>
        <a:graphic>
          <a:graphicData uri="http://schemas.openxmlformats.org/drawingml/2006/table">
            <a:tbl>
              <a:tblPr firstRow="1" bandRow="1">
                <a:tableStyleId>{00000000-0000-0000-0000-000000000000}</a:tableStyleId>
              </a:tblPr>
              <a:tblGrid>
                <a:gridCol w="219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907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907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Employee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Company car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Mileage 2013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Hugo Hall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Ford Focus - 1/1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27000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Henrik Madsen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Ford Mondeo Trend - 2.4 CDI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8500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Michael Malmgren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S-MAX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20,000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Morten Borre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Mercedes E 280 CDI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36500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Peter Sondergaard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Mercedes E 500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32,000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Kim Lund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u="none" strike="noStrike" dirty="0"/>
                        <a:t>Opel Vectra Limited - 2.2 TDI </a:t>
                      </a:r>
                      <a:endParaRPr lang="es-ES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45,500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Lis Winding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Opel Zafira - 1.8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23,000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Jan Larsen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Peugeot 407 SW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33,000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Lars Kofoed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Peugeot 407 SW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18,000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Kasper Schultz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Skoda Octavia Combi RS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21,000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Klaus Johansen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Toyota Camry 2.2 D-4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12,000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Allan Carlsen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Volvo V70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22000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Company cars - Chart</a:t>
            </a:r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40366901"/>
              </p:ext>
            </p:extLst>
          </p:nvPr>
        </p:nvGraphicFramePr>
        <p:xfrm>
          <a:off x="1096963" y="1846263"/>
          <a:ext cx="10058400" cy="4022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Housing costs</a:t>
            </a:r>
          </a:p>
        </p:txBody>
      </p:sp>
      <p:graphicFrame>
        <p:nvGraphicFramePr>
          <p:cNvPr id="15" name="Pladsholder til indhold 14">
            <a:extLst>
              <a:ext uri="{FF2B5EF4-FFF2-40B4-BE49-F238E27FC236}">
                <a16:creationId xmlns:a16="http://schemas.microsoft.com/office/drawing/2014/main" id="{69284F94-15F0-4854-BA06-07B094D9943B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884588675"/>
              </p:ext>
            </p:extLst>
          </p:nvPr>
        </p:nvGraphicFramePr>
        <p:xfrm>
          <a:off x="1096963" y="1846263"/>
          <a:ext cx="4938712" cy="4022725"/>
        </p:xfrm>
        <a:graphic>
          <a:graphicData uri="http://schemas.openxmlformats.org/drawingml/2006/table">
            <a:tbl>
              <a:tblPr firstRow="1" bandRow="1">
                <a:tableStyleId>{00000000-0000-0000-0000-000000000000}</a:tableStyleId>
              </a:tblPr>
              <a:tblGrid>
                <a:gridCol w="2469356">
                  <a:extLst>
                    <a:ext uri="{9D8B030D-6E8A-4147-A177-3AD203B41FA5}">
                      <a16:colId xmlns:a16="http://schemas.microsoft.com/office/drawing/2014/main" val="2939733102"/>
                    </a:ext>
                  </a:extLst>
                </a:gridCol>
                <a:gridCol w="2469356">
                  <a:extLst>
                    <a:ext uri="{9D8B030D-6E8A-4147-A177-3AD203B41FA5}">
                      <a16:colId xmlns:a16="http://schemas.microsoft.com/office/drawing/2014/main" val="27352827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Expenditure</a:t>
                      </a:r>
                    </a:p>
                  </a:txBody>
                  <a:tcPr marL="111688" marR="111688"/>
                </a:tc>
                <a:tc>
                  <a:txBody>
                    <a:bodyPr/>
                    <a:lstStyle/>
                    <a:p>
                      <a:r>
                        <a:rPr lang="da-DK" dirty="0"/>
                        <a:t>Amounts in thousands</a:t>
                      </a:r>
                    </a:p>
                  </a:txBody>
                  <a:tcPr marL="111688" marR="111688"/>
                </a:tc>
                <a:extLst>
                  <a:ext uri="{0D108BD9-81ED-4DB2-BD59-A6C34878D82A}">
                    <a16:rowId xmlns:a16="http://schemas.microsoft.com/office/drawing/2014/main" val="36726627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Rent</a:t>
                      </a:r>
                    </a:p>
                  </a:txBody>
                  <a:tcPr marL="111688" marR="111688"/>
                </a:tc>
                <a:tc>
                  <a:txBody>
                    <a:bodyPr/>
                    <a:lstStyle/>
                    <a:p>
                      <a:pPr algn="r"/>
                      <a:r>
                        <a:rPr lang="da-DK" dirty="0"/>
                        <a:t>1200</a:t>
                      </a:r>
                    </a:p>
                  </a:txBody>
                  <a:tcPr marL="111688" marR="111688"/>
                </a:tc>
                <a:extLst>
                  <a:ext uri="{0D108BD9-81ED-4DB2-BD59-A6C34878D82A}">
                    <a16:rowId xmlns:a16="http://schemas.microsoft.com/office/drawing/2014/main" val="40294548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El</a:t>
                      </a:r>
                    </a:p>
                  </a:txBody>
                  <a:tcPr marL="111688" marR="111688"/>
                </a:tc>
                <a:tc>
                  <a:txBody>
                    <a:bodyPr/>
                    <a:lstStyle/>
                    <a:p>
                      <a:pPr algn="r"/>
                      <a:r>
                        <a:rPr lang="da-DK" dirty="0"/>
                        <a:t>400</a:t>
                      </a:r>
                    </a:p>
                  </a:txBody>
                  <a:tcPr marL="111688" marR="111688"/>
                </a:tc>
                <a:extLst>
                  <a:ext uri="{0D108BD9-81ED-4DB2-BD59-A6C34878D82A}">
                    <a16:rowId xmlns:a16="http://schemas.microsoft.com/office/drawing/2014/main" val="27225241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Renovation</a:t>
                      </a:r>
                    </a:p>
                  </a:txBody>
                  <a:tcPr marL="111688" marR="111688"/>
                </a:tc>
                <a:tc>
                  <a:txBody>
                    <a:bodyPr/>
                    <a:lstStyle/>
                    <a:p>
                      <a:pPr algn="r"/>
                      <a:r>
                        <a:rPr lang="da-DK" dirty="0"/>
                        <a:t>22</a:t>
                      </a:r>
                    </a:p>
                  </a:txBody>
                  <a:tcPr marL="111688" marR="111688"/>
                </a:tc>
                <a:extLst>
                  <a:ext uri="{0D108BD9-81ED-4DB2-BD59-A6C34878D82A}">
                    <a16:rowId xmlns:a16="http://schemas.microsoft.com/office/drawing/2014/main" val="25772856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Window cleaning</a:t>
                      </a:r>
                    </a:p>
                  </a:txBody>
                  <a:tcPr marL="111688" marR="111688"/>
                </a:tc>
                <a:tc>
                  <a:txBody>
                    <a:bodyPr/>
                    <a:lstStyle/>
                    <a:p>
                      <a:pPr algn="r"/>
                      <a:r>
                        <a:rPr lang="da-DK" dirty="0"/>
                        <a:t>12</a:t>
                      </a:r>
                    </a:p>
                  </a:txBody>
                  <a:tcPr marL="111688" marR="111688"/>
                </a:tc>
                <a:extLst>
                  <a:ext uri="{0D108BD9-81ED-4DB2-BD59-A6C34878D82A}">
                    <a16:rowId xmlns:a16="http://schemas.microsoft.com/office/drawing/2014/main" val="11882679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Remodeling of stores</a:t>
                      </a:r>
                    </a:p>
                  </a:txBody>
                  <a:tcPr marL="111688" marR="111688"/>
                </a:tc>
                <a:tc>
                  <a:txBody>
                    <a:bodyPr/>
                    <a:lstStyle/>
                    <a:p>
                      <a:pPr algn="r"/>
                      <a:r>
                        <a:rPr lang="da-DK" dirty="0"/>
                        <a:t>600</a:t>
                      </a:r>
                    </a:p>
                  </a:txBody>
                  <a:tcPr marL="111688" marR="111688"/>
                </a:tc>
                <a:extLst>
                  <a:ext uri="{0D108BD9-81ED-4DB2-BD59-A6C34878D82A}">
                    <a16:rowId xmlns:a16="http://schemas.microsoft.com/office/drawing/2014/main" val="20365147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insurances</a:t>
                      </a:r>
                    </a:p>
                  </a:txBody>
                  <a:tcPr marL="111688" marR="111688"/>
                </a:tc>
                <a:tc>
                  <a:txBody>
                    <a:bodyPr/>
                    <a:lstStyle/>
                    <a:p>
                      <a:pPr algn="r"/>
                      <a:r>
                        <a:rPr lang="da-DK" dirty="0"/>
                        <a:t>50</a:t>
                      </a:r>
                    </a:p>
                  </a:txBody>
                  <a:tcPr marL="111688" marR="111688"/>
                </a:tc>
                <a:extLst>
                  <a:ext uri="{0D108BD9-81ED-4DB2-BD59-A6C34878D82A}">
                    <a16:rowId xmlns:a16="http://schemas.microsoft.com/office/drawing/2014/main" val="254936103"/>
                  </a:ext>
                </a:extLst>
              </a:tr>
            </a:tbl>
          </a:graphicData>
        </a:graphic>
      </p:graphicFrame>
      <p:pic>
        <p:nvPicPr>
          <p:cNvPr id="8" name="Pladsholder til indhold 7" descr="Renovering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218238" y="2151881"/>
            <a:ext cx="4937125" cy="3411489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Initiatives in 2018</a:t>
            </a:r>
          </a:p>
        </p:txBody>
      </p:sp>
      <p:sp>
        <p:nvSpPr>
          <p:cNvPr id="5" name="Pladsholder til indhold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noProof="0" dirty="0"/>
              <a:t>Creating 3 shops</a:t>
            </a:r>
          </a:p>
          <a:p>
            <a:r>
              <a:rPr lang="en-US" noProof="0" dirty="0"/>
              <a:t>New store interior</a:t>
            </a:r>
          </a:p>
          <a:p>
            <a:r>
              <a:rPr lang="en-US" noProof="0" dirty="0"/>
              <a:t>Unidirectional marketing</a:t>
            </a:r>
          </a:p>
          <a:p>
            <a:r>
              <a:rPr lang="en-US" noProof="0" dirty="0"/>
              <a:t>New colleagues</a:t>
            </a:r>
          </a:p>
          <a:p>
            <a:r>
              <a:rPr lang="en-US" noProof="0" dirty="0"/>
              <a:t>More upsell products</a:t>
            </a:r>
          </a:p>
          <a:p>
            <a:r>
              <a:rPr lang="en-US" noProof="0" dirty="0"/>
              <a:t>More movie titles</a:t>
            </a:r>
          </a:p>
          <a:p>
            <a:endParaRPr lang="en-US" noProof="0" dirty="0"/>
          </a:p>
        </p:txBody>
      </p:sp>
      <p:pic>
        <p:nvPicPr>
          <p:cNvPr id="12" name="Pladsholder til indhold 11" descr="DVDStore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218238" y="2006204"/>
            <a:ext cx="4937125" cy="3702843"/>
          </a:xfr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8" ma:contentTypeDescription="Opret et nyt dokument." ma:contentTypeScope="" ma:versionID="9e68299b96a0e02f36eba3ad4e08826d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5e6e26ce26db58be82be2edd6749820f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803063C4-0EB4-499F-99EB-87A3B5772B6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2350157-8200-4243-9A78-50561ABE9F4B}"/>
</file>

<file path=customXml/itemProps3.xml><?xml version="1.0" encoding="utf-8"?>
<ds:datastoreItem xmlns:ds="http://schemas.openxmlformats.org/officeDocument/2006/customXml" ds:itemID="{379CEAC1-C6DD-471A-9E60-45D30849E25F}">
  <ds:schemaRefs>
    <ds:schemaRef ds:uri="http://purl.org/dc/elements/1.1/"/>
    <ds:schemaRef ds:uri="http://purl.org/dc/terms/"/>
    <ds:schemaRef ds:uri="http://schemas.microsoft.com/office/2006/documentManagement/types"/>
    <ds:schemaRef ds:uri="http://purl.org/dc/dcmitype/"/>
    <ds:schemaRef ds:uri="ea42722d-5f09-4047-92fd-fc0cc5ccbc5d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1246</TotalTime>
  <Words>138</Words>
  <Application>Microsoft Office PowerPoint</Application>
  <PresentationFormat>Widescreen</PresentationFormat>
  <Paragraphs>66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Retrospect</vt:lpstr>
      <vt:lpstr>VideoBuster Inc</vt:lpstr>
      <vt:lpstr>Company cars</vt:lpstr>
      <vt:lpstr>Company cars - Chart</vt:lpstr>
      <vt:lpstr>Housing costs</vt:lpstr>
      <vt:lpstr>Initiatives in 2018</vt:lpstr>
    </vt:vector>
  </TitlesOfParts>
  <Company>4D Konsulenterne A/S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dav</dc:title>
  <dc:creator>ac</dc:creator>
  <cp:lastModifiedBy>Hans Hoffmann</cp:lastModifiedBy>
  <cp:revision>35</cp:revision>
  <dcterms:created xsi:type="dcterms:W3CDTF">2007-06-12T07:07:54Z</dcterms:created>
  <dcterms:modified xsi:type="dcterms:W3CDTF">2020-03-24T17:39:05Z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  <property fmtid="{D5CDD505-2E9C-101B-9397-08002B2CF9AE}" pid="3" name="Order">
    <vt:r8>3400</vt:r8>
  </property>
  <property fmtid="{D5CDD505-2E9C-101B-9397-08002B2CF9AE}" pid="4" name="ComplianceAssetId">
    <vt:lpwstr/>
  </property>
</Properties>
</file>