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8" autoAdjust="0"/>
    <p:restoredTop sz="84690" autoAdjust="0"/>
  </p:normalViewPr>
  <p:slideViewPr>
    <p:cSldViewPr>
      <p:cViewPr varScale="1">
        <p:scale>
          <a:sx n="73" d="100"/>
          <a:sy n="73" d="100"/>
        </p:scale>
        <p:origin x="797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/>
            <a:t>Adr. dir</a:t>
          </a:r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Salg og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Økonomi og regnskab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og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HR-Personale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og lager</a:t>
          </a:r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5289148" y="1321045"/>
          <a:ext cx="197251" cy="864148"/>
        </a:xfrm>
        <a:custGeom>
          <a:avLst/>
          <a:gdLst/>
          <a:ahLst/>
          <a:cxnLst/>
          <a:rect l="0" t="0" r="0" b="0"/>
          <a:pathLst>
            <a:path>
              <a:moveTo>
                <a:pt x="197251" y="0"/>
              </a:moveTo>
              <a:lnTo>
                <a:pt x="197251" y="864148"/>
              </a:lnTo>
              <a:lnTo>
                <a:pt x="0" y="8641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5486400" y="1321045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4546170" y="1531045"/>
              </a:lnTo>
              <a:lnTo>
                <a:pt x="454617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5486400" y="1321045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2273085" y="1531045"/>
              </a:lnTo>
              <a:lnTo>
                <a:pt x="2273085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5440680" y="1321045"/>
          <a:ext cx="9144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3213314" y="1321045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2273085" y="0"/>
              </a:moveTo>
              <a:lnTo>
                <a:pt x="2273085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940229" y="1321045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46170" y="0"/>
              </a:moveTo>
              <a:lnTo>
                <a:pt x="4546170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4547108" y="381753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Adr. dir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4547108" y="381753"/>
        <a:ext cx="1878583" cy="939291"/>
      </dsp:txXfrm>
    </dsp:sp>
    <dsp:sp modelId="{8AC6BE8F-C6DE-485F-9821-42942A9DAF37}">
      <dsp:nvSpPr>
        <dsp:cNvPr id="0" name=""/>
        <dsp:cNvSpPr/>
      </dsp:nvSpPr>
      <dsp:spPr>
        <a:xfrm>
          <a:off x="937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Salg og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937" y="3049341"/>
        <a:ext cx="1878583" cy="939291"/>
      </dsp:txXfrm>
    </dsp:sp>
    <dsp:sp modelId="{7CDB00ED-F02D-439A-A3FF-6831AD3FE716}">
      <dsp:nvSpPr>
        <dsp:cNvPr id="0" name=""/>
        <dsp:cNvSpPr/>
      </dsp:nvSpPr>
      <dsp:spPr>
        <a:xfrm>
          <a:off x="2274023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Økonomi og regnskab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2274023" y="3049341"/>
        <a:ext cx="1878583" cy="939291"/>
      </dsp:txXfrm>
    </dsp:sp>
    <dsp:sp modelId="{E47020DE-F0F5-4BA1-805E-0EDEC55C8488}">
      <dsp:nvSpPr>
        <dsp:cNvPr id="0" name=""/>
        <dsp:cNvSpPr/>
      </dsp:nvSpPr>
      <dsp:spPr>
        <a:xfrm>
          <a:off x="4547108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og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4547108" y="3049341"/>
        <a:ext cx="1878583" cy="939291"/>
      </dsp:txXfrm>
    </dsp:sp>
    <dsp:sp modelId="{1B0D6D33-6AE4-46F5-9BE0-75EB3C1BA320}">
      <dsp:nvSpPr>
        <dsp:cNvPr id="0" name=""/>
        <dsp:cNvSpPr/>
      </dsp:nvSpPr>
      <dsp:spPr>
        <a:xfrm>
          <a:off x="6820193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HR-Personale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6820193" y="3049341"/>
        <a:ext cx="1878583" cy="939291"/>
      </dsp:txXfrm>
    </dsp:sp>
    <dsp:sp modelId="{1C69D7E8-1897-40D8-80B8-B36E63277713}">
      <dsp:nvSpPr>
        <dsp:cNvPr id="0" name=""/>
        <dsp:cNvSpPr/>
      </dsp:nvSpPr>
      <dsp:spPr>
        <a:xfrm>
          <a:off x="9093279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og lager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9093279" y="3049341"/>
        <a:ext cx="1878583" cy="939291"/>
      </dsp:txXfrm>
    </dsp:sp>
    <dsp:sp modelId="{06E7A541-4B89-4C25-86B7-DFC7559E28AF}">
      <dsp:nvSpPr>
        <dsp:cNvPr id="0" name=""/>
        <dsp:cNvSpPr/>
      </dsp:nvSpPr>
      <dsp:spPr>
        <a:xfrm>
          <a:off x="3410565" y="1715547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3410565" y="1715547"/>
        <a:ext cx="1878583" cy="9392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Byd velkommen</a:t>
            </a:r>
            <a:r>
              <a:rPr lang="da-DK" sz="1050" baseline="0" dirty="0"/>
              <a:t> og p</a:t>
            </a:r>
            <a:r>
              <a:rPr lang="da-DK" sz="1050" dirty="0"/>
              <a:t>ræsentér</a:t>
            </a:r>
            <a:r>
              <a:rPr lang="da-DK" sz="1050" baseline="0" dirty="0"/>
              <a:t> dig selv.</a:t>
            </a:r>
          </a:p>
          <a:p>
            <a:r>
              <a:rPr lang="da-DK" sz="1050" baseline="0" dirty="0"/>
              <a:t>Forklar kort om formålet med denne præsentation.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>
            <a:lvl1pPr>
              <a:defRPr sz="1400"/>
            </a:lvl1pPr>
          </a:lstStyle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1621536" y="6355080"/>
            <a:ext cx="1625600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1" name="Rektangel 20"/>
          <p:cNvSpPr/>
          <p:nvPr/>
        </p:nvSpPr>
        <p:spPr>
          <a:xfrm>
            <a:off x="1206500" y="3648075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3" name="Rektangel 32"/>
          <p:cNvSpPr/>
          <p:nvPr/>
        </p:nvSpPr>
        <p:spPr>
          <a:xfrm>
            <a:off x="1219200" y="5048250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2" name="Rektangel 21"/>
          <p:cNvSpPr/>
          <p:nvPr/>
        </p:nvSpPr>
        <p:spPr>
          <a:xfrm>
            <a:off x="1206500" y="3648075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2" name="Rektangel 31"/>
          <p:cNvSpPr/>
          <p:nvPr/>
        </p:nvSpPr>
        <p:spPr>
          <a:xfrm>
            <a:off x="1219200" y="5048250"/>
            <a:ext cx="3048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8" name="Ligebenet trekant 7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 rot="5400000">
            <a:off x="5814836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609600" y="1785926"/>
            <a:ext cx="10972800" cy="4371034"/>
          </a:xfrm>
        </p:spPr>
        <p:txBody>
          <a:bodyPr/>
          <a:lstStyle/>
          <a:p>
            <a:pPr lvl="0" eaLnBrk="1" latinLnBrk="0" hangingPunct="1"/>
            <a:r>
              <a:rPr lang="da-DK" dirty="0"/>
              <a:t>Klik for at redigere typografi i masteren</a:t>
            </a:r>
          </a:p>
          <a:p>
            <a:pPr lvl="1" eaLnBrk="1" latinLnBrk="0" hangingPunct="1"/>
            <a:r>
              <a:rPr lang="da-DK" dirty="0"/>
              <a:t>Andet niveau</a:t>
            </a:r>
          </a:p>
          <a:p>
            <a:pPr lvl="2" eaLnBrk="1" latinLnBrk="0" hangingPunct="1"/>
            <a:r>
              <a:rPr lang="da-DK" dirty="0"/>
              <a:t>Tredje niveau</a:t>
            </a:r>
          </a:p>
          <a:p>
            <a:pPr lvl="3" eaLnBrk="1" latinLnBrk="0" hangingPunct="1"/>
            <a:r>
              <a:rPr lang="da-DK" dirty="0"/>
              <a:t>Fjerde niveau</a:t>
            </a:r>
          </a:p>
          <a:p>
            <a:pPr lvl="4" eaLnBrk="1" latinLnBrk="0" hangingPunct="1"/>
            <a:r>
              <a:rPr lang="da-DK" dirty="0"/>
              <a:t>Femte niveau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25600" y="2971800"/>
            <a:ext cx="9144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727200" y="4267200"/>
            <a:ext cx="90424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1426464" y="6355080"/>
            <a:ext cx="2027936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1219200" y="2819400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ktangel 7"/>
          <p:cNvSpPr/>
          <p:nvPr/>
        </p:nvSpPr>
        <p:spPr>
          <a:xfrm>
            <a:off x="1219200" y="2819400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Pladsholder til indhold 8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6176264" y="1216152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285875"/>
            <a:ext cx="5386917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6197601" y="1295400"/>
            <a:ext cx="5389033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3" name="Pladsholder til indhold 12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5" name="Lige forbindelse 4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32800" y="304800"/>
            <a:ext cx="33528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8432800" y="1219201"/>
            <a:ext cx="33528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 rot="5400000">
            <a:off x="5220033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Pladsholder til indhold 11"/>
          <p:cNvSpPr>
            <a:spLocks noGrp="1"/>
          </p:cNvSpPr>
          <p:nvPr>
            <p:ph sz="quarter" idx="1"/>
          </p:nvPr>
        </p:nvSpPr>
        <p:spPr>
          <a:xfrm>
            <a:off x="406400" y="304800"/>
            <a:ext cx="7620000" cy="57150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500856"/>
            <a:ext cx="109728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609600" y="1905000"/>
            <a:ext cx="109728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da-DK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0" y="1219200"/>
            <a:ext cx="109728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Rektangel 9"/>
          <p:cNvSpPr/>
          <p:nvPr/>
        </p:nvSpPr>
        <p:spPr>
          <a:xfrm>
            <a:off x="609600" y="500856"/>
            <a:ext cx="24384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49065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609600" y="1785926"/>
            <a:ext cx="10972800" cy="434360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dirty="0"/>
              <a:t>Klik for at redigere typografi i masteren</a:t>
            </a:r>
          </a:p>
          <a:p>
            <a:pPr lvl="1" eaLnBrk="1" latinLnBrk="0" hangingPunct="1"/>
            <a:r>
              <a:rPr kumimoji="0" lang="da-DK" dirty="0"/>
              <a:t>Andet niveau</a:t>
            </a:r>
          </a:p>
          <a:p>
            <a:pPr lvl="2" eaLnBrk="1" latinLnBrk="0" hangingPunct="1"/>
            <a:r>
              <a:rPr kumimoji="0" lang="da-DK" dirty="0"/>
              <a:t>Tredje niveau</a:t>
            </a:r>
          </a:p>
          <a:p>
            <a:pPr lvl="3" eaLnBrk="1" latinLnBrk="0" hangingPunct="1"/>
            <a:r>
              <a:rPr kumimoji="0" lang="da-DK" dirty="0"/>
              <a:t>Fjerde niveau</a:t>
            </a:r>
          </a:p>
          <a:p>
            <a:pPr lvl="4" eaLnBrk="1" latinLnBrk="0" hangingPunct="1"/>
            <a:r>
              <a:rPr kumimoji="0" lang="da-DK" dirty="0"/>
              <a:t>Femte niveau</a:t>
            </a:r>
            <a:endParaRPr kumimoji="0" lang="en-US" dirty="0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8534400" y="6356350"/>
            <a:ext cx="3052064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3864864" y="6356350"/>
            <a:ext cx="46736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816864" y="6356350"/>
            <a:ext cx="26416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8" name="Lige forbindelse 2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9" name="Lige forbindelse 28"/>
          <p:cNvSpPr>
            <a:spLocks noChangeShapeType="1"/>
          </p:cNvSpPr>
          <p:nvPr/>
        </p:nvSpPr>
        <p:spPr bwMode="auto">
          <a:xfrm>
            <a:off x="609600" y="1687440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Ligebenet trekant 9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Firmapræsentation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Om VideoBuster A/S</a:t>
            </a:r>
          </a:p>
          <a:p>
            <a:r>
              <a:rPr lang="da-DK"/>
              <a:t>Forretningsgrundlag</a:t>
            </a:r>
          </a:p>
          <a:p>
            <a:r>
              <a:rPr lang="da-DK"/>
              <a:t>Målsætning</a:t>
            </a:r>
          </a:p>
          <a:p>
            <a:r>
              <a:rPr lang="da-DK"/>
              <a:t>Medlemmer</a:t>
            </a:r>
          </a:p>
          <a:p>
            <a:r>
              <a:rPr lang="da-DK"/>
              <a:t>Organisation</a:t>
            </a:r>
          </a:p>
          <a:p>
            <a:r>
              <a:rPr lang="da-DK"/>
              <a:t>Salgstal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Om VideoBuster A/S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VideoBuster A/S er oprettet i 1991</a:t>
            </a:r>
          </a:p>
          <a:p>
            <a:r>
              <a:rPr lang="da-DK"/>
              <a:t>35 medarbejdere</a:t>
            </a:r>
          </a:p>
          <a:p>
            <a:r>
              <a:rPr lang="da-DK"/>
              <a:t>Hovedkontor i Danmark</a:t>
            </a:r>
          </a:p>
          <a:p>
            <a:r>
              <a:rPr lang="da-DK"/>
              <a:t>Butikker i hele Norden</a:t>
            </a:r>
          </a:p>
          <a:p>
            <a:pPr lvl="1"/>
            <a:r>
              <a:rPr lang="da-DK"/>
              <a:t>Danmark</a:t>
            </a:r>
          </a:p>
          <a:p>
            <a:pPr lvl="1"/>
            <a:r>
              <a:rPr lang="da-DK"/>
              <a:t>Sverige</a:t>
            </a:r>
          </a:p>
          <a:p>
            <a:pPr lvl="1"/>
            <a:r>
              <a:rPr lang="da-DK"/>
              <a:t>Norge</a:t>
            </a:r>
          </a:p>
          <a:p>
            <a:pPr lvl="1"/>
            <a:r>
              <a:rPr lang="da-DK"/>
              <a:t>Finland</a:t>
            </a:r>
          </a:p>
          <a:p>
            <a:r>
              <a:rPr lang="da-DK"/>
              <a:t>Både private og firmakunder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Salg og udlejning af film</a:t>
            </a:r>
          </a:p>
          <a:p>
            <a:pPr lvl="1"/>
            <a:r>
              <a:rPr lang="da-DK"/>
              <a:t>DVD film</a:t>
            </a:r>
          </a:p>
          <a:p>
            <a:pPr lvl="1"/>
            <a:r>
              <a:rPr lang="da-DK"/>
              <a:t>VHS film</a:t>
            </a:r>
          </a:p>
          <a:p>
            <a:r>
              <a:rPr lang="da-DK"/>
              <a:t>Forretning</a:t>
            </a:r>
          </a:p>
          <a:p>
            <a:pPr lvl="1"/>
            <a:r>
              <a:rPr lang="da-DK"/>
              <a:t>Via hjemmeside</a:t>
            </a:r>
          </a:p>
          <a:p>
            <a:pPr lvl="1"/>
            <a:r>
              <a:rPr lang="da-DK"/>
              <a:t>Via VideoBuster A/S butikker</a:t>
            </a:r>
          </a:p>
          <a:p>
            <a:pPr lvl="1"/>
            <a:r>
              <a:rPr lang="da-DK"/>
              <a:t>Via salgsafdeling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Målsætning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Fastholde position på markedet</a:t>
            </a:r>
          </a:p>
          <a:p>
            <a:r>
              <a:rPr lang="da-DK" dirty="0"/>
              <a:t>Øge omsætning med 5% pr. år</a:t>
            </a:r>
          </a:p>
          <a:p>
            <a:r>
              <a:rPr lang="da-DK" dirty="0"/>
              <a:t>Udvide antallet af nye butikker</a:t>
            </a:r>
          </a:p>
          <a:p>
            <a:pPr lvl="1"/>
            <a:r>
              <a:rPr lang="da-DK" dirty="0"/>
              <a:t>2017: 	375 butikker</a:t>
            </a:r>
          </a:p>
          <a:p>
            <a:pPr lvl="1"/>
            <a:r>
              <a:rPr lang="da-DK" dirty="0"/>
              <a:t>2018: 	400 butikker</a:t>
            </a:r>
          </a:p>
          <a:p>
            <a:pPr lvl="1"/>
            <a:r>
              <a:rPr lang="da-DK" dirty="0"/>
              <a:t>2019: 	450 butikker</a:t>
            </a:r>
          </a:p>
          <a:p>
            <a:pPr lvl="1"/>
            <a:r>
              <a:rPr lang="da-DK" dirty="0"/>
              <a:t>2020: 	500 butikker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17.500 medlemmer pr. 1. juni 2017</a:t>
            </a:r>
          </a:p>
          <a:p>
            <a:r>
              <a:rPr lang="da-DK" dirty="0"/>
              <a:t>Indmeldelsesgebyr 100 kr.</a:t>
            </a:r>
          </a:p>
          <a:p>
            <a:r>
              <a:rPr lang="da-DK" dirty="0"/>
              <a:t>4 typer af medlemskaber</a:t>
            </a:r>
          </a:p>
          <a:p>
            <a:pPr lvl="1"/>
            <a:r>
              <a:rPr lang="da-DK" dirty="0"/>
              <a:t>Basic</a:t>
            </a:r>
          </a:p>
          <a:p>
            <a:pPr lvl="1"/>
            <a:r>
              <a:rPr lang="da-DK" dirty="0"/>
              <a:t>Sølv</a:t>
            </a:r>
          </a:p>
          <a:p>
            <a:pPr lvl="1"/>
            <a:r>
              <a:rPr lang="da-DK" dirty="0"/>
              <a:t>Guld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/>
              <a:t>Medlemsfordele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Organisation VideoBuster A/S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609600" y="1785938"/>
          <a:ext cx="10972800" cy="4370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Salgstal for 2017</a:t>
            </a:r>
          </a:p>
        </p:txBody>
      </p:sp>
      <p:graphicFrame>
        <p:nvGraphicFramePr>
          <p:cNvPr id="9" name="Pladsholder til indhold 8">
            <a:extLst>
              <a:ext uri="{FF2B5EF4-FFF2-40B4-BE49-F238E27FC236}">
                <a16:creationId xmlns:a16="http://schemas.microsoft.com/office/drawing/2014/main" id="{0DBB3351-47A2-4195-8619-35046C837FA8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09716358"/>
              </p:ext>
            </p:extLst>
          </p:nvPr>
        </p:nvGraphicFramePr>
        <p:xfrm>
          <a:off x="609600" y="1785938"/>
          <a:ext cx="109728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4168314548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32946047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901109695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681479909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10583636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Omsætning i mio.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2871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Danmark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Sverige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8727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6571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84718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rindelse">
  <a:themeElements>
    <a:clrScheme name="Oprindel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prindelse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rindels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CE07FBD-5C9E-466E-A53A-7DD8EC286C7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7397637-CC3D-4E01-B4B3-53C610C11631}"/>
</file>

<file path=customXml/itemProps3.xml><?xml version="1.0" encoding="utf-8"?>
<ds:datastoreItem xmlns:ds="http://schemas.openxmlformats.org/officeDocument/2006/customXml" ds:itemID="{3905273A-FB8B-419D-950B-CDF6716C181C}">
  <ds:schemaRefs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ea42722d-5f09-4047-92fd-fc0cc5ccbc5d"/>
    <ds:schemaRef ds:uri="http://schemas.microsoft.com/office/infopath/2007/PartnerControls"/>
    <ds:schemaRef ds:uri="http://www.w3.org/XML/1998/namespace"/>
    <ds:schemaRef ds:uri="http://purl.org/dc/terms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243</TotalTime>
  <Words>181</Words>
  <Application>Microsoft Office PowerPoint</Application>
  <PresentationFormat>Widescreen</PresentationFormat>
  <Paragraphs>77</Paragraphs>
  <Slides>8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4" baseType="lpstr">
      <vt:lpstr>Bookman Old Style</vt:lpstr>
      <vt:lpstr>Calibri</vt:lpstr>
      <vt:lpstr>Gill Sans MT</vt:lpstr>
      <vt:lpstr>Wingdings</vt:lpstr>
      <vt:lpstr>Wingdings 3</vt:lpstr>
      <vt:lpstr>Oprindelse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2017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30</cp:revision>
  <dcterms:created xsi:type="dcterms:W3CDTF">2007-06-11T09:44:15Z</dcterms:created>
  <dcterms:modified xsi:type="dcterms:W3CDTF">2018-01-11T08:44:25Z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2400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