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8" r:id="rId4"/>
    <p:sldId id="261" r:id="rId5"/>
    <p:sldId id="262" r:id="rId6"/>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552" autoAdjust="0"/>
  </p:normalViewPr>
  <p:slideViewPr>
    <p:cSldViewPr snapToGrid="0">
      <p:cViewPr varScale="1">
        <p:scale>
          <a:sx n="116" d="100"/>
          <a:sy n="116" d="100"/>
        </p:scale>
        <p:origin x="336" y="14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a-DK" smtClean="0"/>
              <a:t>Klik for at redigere i master</a:t>
            </a:r>
            <a:endParaRPr lang="da-DK"/>
          </a:p>
        </p:txBody>
      </p:sp>
      <p:sp>
        <p:nvSpPr>
          <p:cNvPr id="3" name="U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smtClean="0"/>
              <a:t>Klik for at redigere undertiteltypografien i masteren</a:t>
            </a:r>
            <a:endParaRPr lang="da-DK"/>
          </a:p>
        </p:txBody>
      </p:sp>
    </p:spTree>
    <p:extLst>
      <p:ext uri="{BB962C8B-B14F-4D97-AF65-F5344CB8AC3E}">
        <p14:creationId xmlns:p14="http://schemas.microsoft.com/office/powerpoint/2010/main" val="2768612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lodret titel 2"/>
          <p:cNvSpPr>
            <a:spLocks noGrp="1"/>
          </p:cNvSpPr>
          <p:nvPr>
            <p:ph type="body" orient="vert" idx="1"/>
          </p:nvPr>
        </p:nvSpPr>
        <p:spPr/>
        <p:txBody>
          <a:bodyPr vert="eaVert"/>
          <a:lstStyle/>
          <a:p>
            <a:pPr lvl="0"/>
            <a:r>
              <a:rPr lang="da-DK" smtClean="0"/>
              <a:t>Rediger typografien i masterens</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02-05-2019</a:t>
            </a:fld>
            <a:endParaRPr lang="da-DK"/>
          </a:p>
        </p:txBody>
      </p:sp>
      <p:sp>
        <p:nvSpPr>
          <p:cNvPr id="5" name="Pladsholder til sidefod 4"/>
          <p:cNvSpPr>
            <a:spLocks noGrp="1"/>
          </p:cNvSpPr>
          <p:nvPr>
            <p:ph type="ftr" sz="quarter" idx="11"/>
          </p:nvPr>
        </p:nvSpPr>
        <p:spPr>
          <a:xfrm>
            <a:off x="3710609" y="6255778"/>
            <a:ext cx="4770782" cy="465698"/>
          </a:xfrm>
          <a:prstGeom prst="rect">
            <a:avLst/>
          </a:prstGeom>
        </p:spPr>
        <p:txBody>
          <a:bodyPr/>
          <a:lstStyle/>
          <a:p>
            <a:endParaRPr lang="da-DK"/>
          </a:p>
        </p:txBody>
      </p:sp>
      <p:sp>
        <p:nvSpPr>
          <p:cNvPr id="6" name="Pladsholder til slidenummer 5"/>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‹nr.›</a:t>
            </a:fld>
            <a:endParaRPr lang="da-DK"/>
          </a:p>
        </p:txBody>
      </p:sp>
    </p:spTree>
    <p:extLst>
      <p:ext uri="{BB962C8B-B14F-4D97-AF65-F5344CB8AC3E}">
        <p14:creationId xmlns:p14="http://schemas.microsoft.com/office/powerpoint/2010/main" val="2235465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8724900" y="365125"/>
            <a:ext cx="2628900" cy="5811838"/>
          </a:xfrm>
        </p:spPr>
        <p:txBody>
          <a:bodyPr vert="eaVert"/>
          <a:lstStyle/>
          <a:p>
            <a:r>
              <a:rPr lang="da-DK" smtClean="0"/>
              <a:t>Klik for at redigere i master</a:t>
            </a:r>
            <a:endParaRPr lang="da-DK"/>
          </a:p>
        </p:txBody>
      </p:sp>
      <p:sp>
        <p:nvSpPr>
          <p:cNvPr id="3" name="Pladsholder til lodret titel 2"/>
          <p:cNvSpPr>
            <a:spLocks noGrp="1"/>
          </p:cNvSpPr>
          <p:nvPr>
            <p:ph type="body" orient="vert" idx="1"/>
          </p:nvPr>
        </p:nvSpPr>
        <p:spPr>
          <a:xfrm>
            <a:off x="838200" y="365125"/>
            <a:ext cx="7734300" cy="5811838"/>
          </a:xfrm>
        </p:spPr>
        <p:txBody>
          <a:bodyPr vert="eaVert"/>
          <a:lstStyle/>
          <a:p>
            <a:pPr lvl="0"/>
            <a:r>
              <a:rPr lang="da-DK" smtClean="0"/>
              <a:t>Rediger typografien i masterens</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02-05-2019</a:t>
            </a:fld>
            <a:endParaRPr lang="da-DK"/>
          </a:p>
        </p:txBody>
      </p:sp>
      <p:sp>
        <p:nvSpPr>
          <p:cNvPr id="5" name="Pladsholder til sidefod 4"/>
          <p:cNvSpPr>
            <a:spLocks noGrp="1"/>
          </p:cNvSpPr>
          <p:nvPr>
            <p:ph type="ftr" sz="quarter" idx="11"/>
          </p:nvPr>
        </p:nvSpPr>
        <p:spPr>
          <a:xfrm>
            <a:off x="3710609" y="6255778"/>
            <a:ext cx="4770782" cy="465698"/>
          </a:xfrm>
          <a:prstGeom prst="rect">
            <a:avLst/>
          </a:prstGeom>
        </p:spPr>
        <p:txBody>
          <a:bodyPr/>
          <a:lstStyle/>
          <a:p>
            <a:endParaRPr lang="da-DK"/>
          </a:p>
        </p:txBody>
      </p:sp>
      <p:sp>
        <p:nvSpPr>
          <p:cNvPr id="6" name="Pladsholder til slidenummer 5"/>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‹nr.›</a:t>
            </a:fld>
            <a:endParaRPr lang="da-DK"/>
          </a:p>
        </p:txBody>
      </p:sp>
    </p:spTree>
    <p:extLst>
      <p:ext uri="{BB962C8B-B14F-4D97-AF65-F5344CB8AC3E}">
        <p14:creationId xmlns:p14="http://schemas.microsoft.com/office/powerpoint/2010/main" val="3354770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og indholdsobjekt">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a-DK" smtClean="0"/>
              <a:t>Klik for at redigere i master</a:t>
            </a:r>
            <a:endParaRPr lang="da-DK"/>
          </a:p>
        </p:txBody>
      </p:sp>
      <p:sp>
        <p:nvSpPr>
          <p:cNvPr id="9" name="Pladsholder til indhold 8"/>
          <p:cNvSpPr>
            <a:spLocks noGrp="1"/>
          </p:cNvSpPr>
          <p:nvPr>
            <p:ph sz="quarter" idx="10"/>
          </p:nvPr>
        </p:nvSpPr>
        <p:spPr>
          <a:xfrm>
            <a:off x="0" y="721895"/>
            <a:ext cx="12192000" cy="6136105"/>
          </a:xfrm>
        </p:spPr>
        <p:txBody>
          <a:bodyPr/>
          <a:lstStyle/>
          <a:p>
            <a:pPr lvl="0"/>
            <a:r>
              <a:rPr lang="da-DK" smtClean="0"/>
              <a:t>Rediger typografien i masterens</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Tree>
    <p:extLst>
      <p:ext uri="{BB962C8B-B14F-4D97-AF65-F5344CB8AC3E}">
        <p14:creationId xmlns:p14="http://schemas.microsoft.com/office/powerpoint/2010/main" val="2124295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a-DK" smtClean="0"/>
              <a:t>Klik for at redigere i master</a:t>
            </a:r>
            <a:endParaRPr lang="da-DK"/>
          </a:p>
        </p:txBody>
      </p:sp>
      <p:sp>
        <p:nvSpPr>
          <p:cNvPr id="3" name="Pladsholder til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smtClean="0"/>
              <a:t>Rediger typografien i masterens</a:t>
            </a:r>
          </a:p>
        </p:txBody>
      </p:sp>
    </p:spTree>
    <p:extLst>
      <p:ext uri="{BB962C8B-B14F-4D97-AF65-F5344CB8AC3E}">
        <p14:creationId xmlns:p14="http://schemas.microsoft.com/office/powerpoint/2010/main" val="3826823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indhold 2"/>
          <p:cNvSpPr>
            <a:spLocks noGrp="1"/>
          </p:cNvSpPr>
          <p:nvPr>
            <p:ph sz="half" idx="1"/>
          </p:nvPr>
        </p:nvSpPr>
        <p:spPr>
          <a:xfrm>
            <a:off x="838200" y="1825625"/>
            <a:ext cx="5181600" cy="4351338"/>
          </a:xfrm>
        </p:spPr>
        <p:txBody>
          <a:bodyPr/>
          <a:lstStyle/>
          <a:p>
            <a:pPr lvl="0"/>
            <a:r>
              <a:rPr lang="da-DK" smtClean="0"/>
              <a:t>Rediger typografien i masterens</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6172200" y="1825625"/>
            <a:ext cx="5181600" cy="4351338"/>
          </a:xfrm>
        </p:spPr>
        <p:txBody>
          <a:bodyPr/>
          <a:lstStyle/>
          <a:p>
            <a:pPr lvl="0"/>
            <a:r>
              <a:rPr lang="da-DK" smtClean="0"/>
              <a:t>Rediger typografien i masterens</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02-05-2019</a:t>
            </a:fld>
            <a:endParaRPr lang="da-DK"/>
          </a:p>
        </p:txBody>
      </p:sp>
      <p:sp>
        <p:nvSpPr>
          <p:cNvPr id="6" name="Pladsholder til sidefod 5"/>
          <p:cNvSpPr>
            <a:spLocks noGrp="1"/>
          </p:cNvSpPr>
          <p:nvPr>
            <p:ph type="ftr" sz="quarter" idx="11"/>
          </p:nvPr>
        </p:nvSpPr>
        <p:spPr>
          <a:xfrm>
            <a:off x="3710609" y="6255778"/>
            <a:ext cx="4770782" cy="465698"/>
          </a:xfrm>
          <a:prstGeom prst="rect">
            <a:avLst/>
          </a:prstGeom>
        </p:spPr>
        <p:txBody>
          <a:bodyPr/>
          <a:lstStyle/>
          <a:p>
            <a:endParaRPr lang="da-DK"/>
          </a:p>
        </p:txBody>
      </p:sp>
      <p:sp>
        <p:nvSpPr>
          <p:cNvPr id="7" name="Pladsholder til slidenummer 6"/>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‹nr.›</a:t>
            </a:fld>
            <a:endParaRPr lang="da-DK"/>
          </a:p>
        </p:txBody>
      </p:sp>
    </p:spTree>
    <p:extLst>
      <p:ext uri="{BB962C8B-B14F-4D97-AF65-F5344CB8AC3E}">
        <p14:creationId xmlns:p14="http://schemas.microsoft.com/office/powerpoint/2010/main" val="4106011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a-DK" smtClean="0"/>
              <a:t>Klik for at redigere i master</a:t>
            </a:r>
            <a:endParaRPr lang="da-DK"/>
          </a:p>
        </p:txBody>
      </p:sp>
      <p:sp>
        <p:nvSpPr>
          <p:cNvPr id="3" name="Pladsholder til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Rediger typografien i masterens</a:t>
            </a:r>
          </a:p>
        </p:txBody>
      </p:sp>
      <p:sp>
        <p:nvSpPr>
          <p:cNvPr id="4" name="Pladsholder til indhold 3"/>
          <p:cNvSpPr>
            <a:spLocks noGrp="1"/>
          </p:cNvSpPr>
          <p:nvPr>
            <p:ph sz="half" idx="2"/>
          </p:nvPr>
        </p:nvSpPr>
        <p:spPr>
          <a:xfrm>
            <a:off x="839788" y="2505075"/>
            <a:ext cx="5157787" cy="3684588"/>
          </a:xfrm>
        </p:spPr>
        <p:txBody>
          <a:bodyPr/>
          <a:lstStyle/>
          <a:p>
            <a:pPr lvl="0"/>
            <a:r>
              <a:rPr lang="da-DK" smtClean="0"/>
              <a:t>Rediger typografien i masterens</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Rediger typografien i masterens</a:t>
            </a:r>
          </a:p>
        </p:txBody>
      </p:sp>
      <p:sp>
        <p:nvSpPr>
          <p:cNvPr id="6" name="Pladsholder til indhold 5"/>
          <p:cNvSpPr>
            <a:spLocks noGrp="1"/>
          </p:cNvSpPr>
          <p:nvPr>
            <p:ph sz="quarter" idx="4"/>
          </p:nvPr>
        </p:nvSpPr>
        <p:spPr>
          <a:xfrm>
            <a:off x="6172200" y="2505075"/>
            <a:ext cx="5183188" cy="3684588"/>
          </a:xfrm>
        </p:spPr>
        <p:txBody>
          <a:bodyPr/>
          <a:lstStyle/>
          <a:p>
            <a:pPr lvl="0"/>
            <a:r>
              <a:rPr lang="da-DK" smtClean="0"/>
              <a:t>Rediger typografien i masterens</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02-05-2019</a:t>
            </a:fld>
            <a:endParaRPr lang="da-DK"/>
          </a:p>
        </p:txBody>
      </p:sp>
      <p:sp>
        <p:nvSpPr>
          <p:cNvPr id="8" name="Pladsholder til sidefod 7"/>
          <p:cNvSpPr>
            <a:spLocks noGrp="1"/>
          </p:cNvSpPr>
          <p:nvPr>
            <p:ph type="ftr" sz="quarter" idx="11"/>
          </p:nvPr>
        </p:nvSpPr>
        <p:spPr>
          <a:xfrm>
            <a:off x="3710609" y="6255778"/>
            <a:ext cx="4770782" cy="465698"/>
          </a:xfrm>
          <a:prstGeom prst="rect">
            <a:avLst/>
          </a:prstGeom>
        </p:spPr>
        <p:txBody>
          <a:bodyPr/>
          <a:lstStyle/>
          <a:p>
            <a:endParaRPr lang="da-DK"/>
          </a:p>
        </p:txBody>
      </p:sp>
      <p:sp>
        <p:nvSpPr>
          <p:cNvPr id="9" name="Pladsholder til slidenummer 8"/>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‹nr.›</a:t>
            </a:fld>
            <a:endParaRPr lang="da-DK"/>
          </a:p>
        </p:txBody>
      </p:sp>
    </p:spTree>
    <p:extLst>
      <p:ext uri="{BB962C8B-B14F-4D97-AF65-F5344CB8AC3E}">
        <p14:creationId xmlns:p14="http://schemas.microsoft.com/office/powerpoint/2010/main" val="2174947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dato 2"/>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02-05-2019</a:t>
            </a:fld>
            <a:endParaRPr lang="da-DK"/>
          </a:p>
        </p:txBody>
      </p:sp>
      <p:sp>
        <p:nvSpPr>
          <p:cNvPr id="4" name="Pladsholder til sidefod 3"/>
          <p:cNvSpPr>
            <a:spLocks noGrp="1"/>
          </p:cNvSpPr>
          <p:nvPr>
            <p:ph type="ftr" sz="quarter" idx="11"/>
          </p:nvPr>
        </p:nvSpPr>
        <p:spPr>
          <a:xfrm>
            <a:off x="3710609" y="6255778"/>
            <a:ext cx="4770782" cy="465698"/>
          </a:xfrm>
          <a:prstGeom prst="rect">
            <a:avLst/>
          </a:prstGeom>
        </p:spPr>
        <p:txBody>
          <a:bodyPr/>
          <a:lstStyle/>
          <a:p>
            <a:endParaRPr lang="da-DK"/>
          </a:p>
        </p:txBody>
      </p:sp>
      <p:sp>
        <p:nvSpPr>
          <p:cNvPr id="5" name="Pladsholder til slidenummer 4"/>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‹nr.›</a:t>
            </a:fld>
            <a:endParaRPr lang="da-DK"/>
          </a:p>
        </p:txBody>
      </p:sp>
    </p:spTree>
    <p:extLst>
      <p:ext uri="{BB962C8B-B14F-4D97-AF65-F5344CB8AC3E}">
        <p14:creationId xmlns:p14="http://schemas.microsoft.com/office/powerpoint/2010/main" val="68262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02-05-2019</a:t>
            </a:fld>
            <a:endParaRPr lang="da-DK"/>
          </a:p>
        </p:txBody>
      </p:sp>
      <p:sp>
        <p:nvSpPr>
          <p:cNvPr id="3" name="Pladsholder til sidefod 2"/>
          <p:cNvSpPr>
            <a:spLocks noGrp="1"/>
          </p:cNvSpPr>
          <p:nvPr>
            <p:ph type="ftr" sz="quarter" idx="11"/>
          </p:nvPr>
        </p:nvSpPr>
        <p:spPr>
          <a:xfrm>
            <a:off x="3710609" y="6255778"/>
            <a:ext cx="4770782" cy="465698"/>
          </a:xfrm>
          <a:prstGeom prst="rect">
            <a:avLst/>
          </a:prstGeom>
        </p:spPr>
        <p:txBody>
          <a:bodyPr/>
          <a:lstStyle/>
          <a:p>
            <a:endParaRPr lang="da-DK"/>
          </a:p>
        </p:txBody>
      </p:sp>
      <p:sp>
        <p:nvSpPr>
          <p:cNvPr id="4" name="Pladsholder til slidenummer 3"/>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‹nr.›</a:t>
            </a:fld>
            <a:endParaRPr lang="da-DK"/>
          </a:p>
        </p:txBody>
      </p:sp>
    </p:spTree>
    <p:extLst>
      <p:ext uri="{BB962C8B-B14F-4D97-AF65-F5344CB8AC3E}">
        <p14:creationId xmlns:p14="http://schemas.microsoft.com/office/powerpoint/2010/main" val="3934775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smtClean="0"/>
              <a:t>Klik for at redigere i master</a:t>
            </a:r>
            <a:endParaRPr lang="da-DK"/>
          </a:p>
        </p:txBody>
      </p:sp>
      <p:sp>
        <p:nvSpPr>
          <p:cNvPr id="3" name="Pladsholder til indhol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Rediger typografien i masterens</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smtClean="0"/>
              <a:t>Rediger typografien i masterens</a:t>
            </a:r>
          </a:p>
        </p:txBody>
      </p:sp>
      <p:sp>
        <p:nvSpPr>
          <p:cNvPr id="5" name="Pladsholder til dato 4"/>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02-05-2019</a:t>
            </a:fld>
            <a:endParaRPr lang="da-DK"/>
          </a:p>
        </p:txBody>
      </p:sp>
      <p:sp>
        <p:nvSpPr>
          <p:cNvPr id="6" name="Pladsholder til sidefod 5"/>
          <p:cNvSpPr>
            <a:spLocks noGrp="1"/>
          </p:cNvSpPr>
          <p:nvPr>
            <p:ph type="ftr" sz="quarter" idx="11"/>
          </p:nvPr>
        </p:nvSpPr>
        <p:spPr>
          <a:xfrm>
            <a:off x="3710609" y="6255778"/>
            <a:ext cx="4770782" cy="465698"/>
          </a:xfrm>
          <a:prstGeom prst="rect">
            <a:avLst/>
          </a:prstGeom>
        </p:spPr>
        <p:txBody>
          <a:bodyPr/>
          <a:lstStyle/>
          <a:p>
            <a:endParaRPr lang="da-DK"/>
          </a:p>
        </p:txBody>
      </p:sp>
      <p:sp>
        <p:nvSpPr>
          <p:cNvPr id="7" name="Pladsholder til slidenummer 6"/>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‹nr.›</a:t>
            </a:fld>
            <a:endParaRPr lang="da-DK"/>
          </a:p>
        </p:txBody>
      </p:sp>
    </p:spTree>
    <p:extLst>
      <p:ext uri="{BB962C8B-B14F-4D97-AF65-F5344CB8AC3E}">
        <p14:creationId xmlns:p14="http://schemas.microsoft.com/office/powerpoint/2010/main" val="414630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smtClean="0"/>
              <a:t>Klik for at redigere i master</a:t>
            </a:r>
            <a:endParaRPr lang="da-DK"/>
          </a:p>
        </p:txBody>
      </p:sp>
      <p:sp>
        <p:nvSpPr>
          <p:cNvPr id="3" name="Pladsholder til billed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smtClean="0"/>
              <a:t>Rediger typografien i masterens</a:t>
            </a:r>
          </a:p>
        </p:txBody>
      </p:sp>
      <p:sp>
        <p:nvSpPr>
          <p:cNvPr id="5" name="Pladsholder til dato 4"/>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02-05-2019</a:t>
            </a:fld>
            <a:endParaRPr lang="da-DK"/>
          </a:p>
        </p:txBody>
      </p:sp>
      <p:sp>
        <p:nvSpPr>
          <p:cNvPr id="6" name="Pladsholder til sidefod 5"/>
          <p:cNvSpPr>
            <a:spLocks noGrp="1"/>
          </p:cNvSpPr>
          <p:nvPr>
            <p:ph type="ftr" sz="quarter" idx="11"/>
          </p:nvPr>
        </p:nvSpPr>
        <p:spPr>
          <a:xfrm>
            <a:off x="3710609" y="6255778"/>
            <a:ext cx="4770782" cy="465698"/>
          </a:xfrm>
          <a:prstGeom prst="rect">
            <a:avLst/>
          </a:prstGeom>
        </p:spPr>
        <p:txBody>
          <a:bodyPr/>
          <a:lstStyle/>
          <a:p>
            <a:endParaRPr lang="da-DK"/>
          </a:p>
        </p:txBody>
      </p:sp>
      <p:sp>
        <p:nvSpPr>
          <p:cNvPr id="7" name="Pladsholder til slidenummer 6"/>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‹nr.›</a:t>
            </a:fld>
            <a:endParaRPr lang="da-DK"/>
          </a:p>
        </p:txBody>
      </p:sp>
    </p:spTree>
    <p:extLst>
      <p:ext uri="{BB962C8B-B14F-4D97-AF65-F5344CB8AC3E}">
        <p14:creationId xmlns:p14="http://schemas.microsoft.com/office/powerpoint/2010/main" val="2257578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0" y="0"/>
            <a:ext cx="12192000" cy="721895"/>
          </a:xfrm>
          <a:prstGeom prst="rect">
            <a:avLst/>
          </a:prstGeom>
        </p:spPr>
        <p:txBody>
          <a:bodyPr vert="horz" lIns="91440" tIns="45720" rIns="91440" bIns="45720" rtlCol="0" anchor="ctr">
            <a:normAutofit/>
          </a:bodyPr>
          <a:lstStyle/>
          <a:p>
            <a:r>
              <a:rPr lang="da-DK" dirty="0" smtClean="0"/>
              <a:t>Klik for at redigere i master</a:t>
            </a:r>
            <a:endParaRPr lang="da-DK" dirty="0"/>
          </a:p>
        </p:txBody>
      </p:sp>
      <p:sp>
        <p:nvSpPr>
          <p:cNvPr id="3" name="Pladsholder til tekst 2"/>
          <p:cNvSpPr>
            <a:spLocks noGrp="1"/>
          </p:cNvSpPr>
          <p:nvPr>
            <p:ph type="body" idx="1"/>
          </p:nvPr>
        </p:nvSpPr>
        <p:spPr>
          <a:xfrm>
            <a:off x="0" y="721895"/>
            <a:ext cx="12192000" cy="6136105"/>
          </a:xfrm>
          <a:prstGeom prst="rect">
            <a:avLst/>
          </a:prstGeom>
        </p:spPr>
        <p:txBody>
          <a:bodyPr vert="horz" lIns="91440" tIns="45720" rIns="91440" bIns="45720" rtlCol="0">
            <a:normAutofit/>
          </a:bodyPr>
          <a:lstStyle/>
          <a:p>
            <a:pPr lvl="0"/>
            <a:r>
              <a:rPr lang="da-DK" dirty="0" smtClean="0"/>
              <a:t>Rediger typografien i masterens</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Tree>
    <p:extLst>
      <p:ext uri="{BB962C8B-B14F-4D97-AF65-F5344CB8AC3E}">
        <p14:creationId xmlns:p14="http://schemas.microsoft.com/office/powerpoint/2010/main" val="2083594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Kapitel 1 Almindelige bestemmelser</a:t>
            </a:r>
            <a:endParaRPr lang="da-DK" dirty="0"/>
          </a:p>
        </p:txBody>
      </p:sp>
      <p:sp>
        <p:nvSpPr>
          <p:cNvPr id="3" name="Pladsholder til indhold 2"/>
          <p:cNvSpPr>
            <a:spLocks noGrp="1"/>
          </p:cNvSpPr>
          <p:nvPr>
            <p:ph idx="10"/>
          </p:nvPr>
        </p:nvSpPr>
        <p:spPr/>
        <p:txBody>
          <a:bodyPr>
            <a:normAutofit fontScale="92500"/>
          </a:bodyPr>
          <a:lstStyle/>
          <a:p>
            <a:r>
              <a:rPr lang="da-DK" dirty="0" smtClean="0"/>
              <a:t>Lovens formål</a:t>
            </a:r>
          </a:p>
          <a:p>
            <a:r>
              <a:rPr lang="da-DK" dirty="0" smtClean="0"/>
              <a:t>§ 1. Loven skal sikre lønmodtagere ret til årlig ferie og feriebetaling.</a:t>
            </a:r>
          </a:p>
          <a:p>
            <a:r>
              <a:rPr lang="da-DK" dirty="0" smtClean="0"/>
              <a:t>Anvendelsesområde</a:t>
            </a:r>
          </a:p>
          <a:p>
            <a:r>
              <a:rPr lang="da-DK" dirty="0" smtClean="0"/>
              <a:t>§ 2. Ret til </a:t>
            </a:r>
            <a:r>
              <a:rPr lang="da-DK" dirty="0" err="1" smtClean="0"/>
              <a:t>feerie</a:t>
            </a:r>
            <a:r>
              <a:rPr lang="da-DK" dirty="0" smtClean="0"/>
              <a:t> og feriebetaling efter </a:t>
            </a:r>
            <a:r>
              <a:rPr lang="da-DK" dirty="0" err="1" smtClean="0"/>
              <a:t>efter</a:t>
            </a:r>
            <a:r>
              <a:rPr lang="da-DK" dirty="0" smtClean="0"/>
              <a:t> denne lov tilkommer enhver, der mod vederlag udfører personligt arbejde i tjenesteforhold (lønmodtager), jf. dog §§ 42-45.</a:t>
            </a:r>
          </a:p>
          <a:p>
            <a:r>
              <a:rPr lang="da-DK" dirty="0" smtClean="0"/>
              <a:t>Fravigelighed</a:t>
            </a:r>
          </a:p>
          <a:p>
            <a:r>
              <a:rPr lang="da-DK" dirty="0" smtClean="0"/>
              <a:t>§ 3. Bestemmelserne i dette kapitel, § 4, 2. pkt., § 6, stk. 1, og § 8, stk. 1, er ufravigelige. Kapitel 4 bortset fra § 21, stk. 1, 1. pkt., § 22, stk. 1, 1. pkt., § 23, stk. 1, 1. pkt., og stk. 2, 1. pkt., § 24, stk. 1, 1. pkt., og stk. 2, 1. pkt., og § 25 samt kapitel 5, 6, 7, 8, 10 og 11 er ligeledes ufravigelige, jf. dog stk. 4 og 5. Retten til betalt ferie kan ikke være mindre end fastsat i § 4, 1. pkt. Retten til ferie uden feriebetaling kan ikke være mindre end fastsat i § 15.</a:t>
            </a:r>
          </a:p>
          <a:p>
            <a:r>
              <a:rPr lang="da-DK" dirty="0" smtClean="0"/>
              <a:t>Stk. 2. Med undtagelse af hvad der følger af reglerne i stk. 3-6, kan bestemmelserne i denne lov ikke fraviges til ugunst for lønmodtageren.</a:t>
            </a:r>
          </a:p>
          <a:p>
            <a:r>
              <a:rPr lang="da-DK" dirty="0" smtClean="0"/>
              <a:t>Stk. 3. Lovens </a:t>
            </a:r>
            <a:r>
              <a:rPr lang="da-DK" dirty="0" err="1" smtClean="0"/>
              <a:t>bestemmmelser</a:t>
            </a:r>
            <a:r>
              <a:rPr lang="da-DK" dirty="0" smtClean="0"/>
              <a:t> kan bortset fra de bestemmelser, der er nævnt i stk. 1, fraviges ved kollektiv overenskomst, som er indgået af de mest repræsentative arbejdsmarkedsparter i Danmark eller på arbejdsgiversiden af en enkelt virksomhed. En sådan fravigelse kan ligeledes ske ved en lokalaftale indgået mellem de lokale parter på en virksomhed inden for rammer angivet i en kollektiv </a:t>
            </a:r>
            <a:r>
              <a:rPr lang="da-DK" dirty="0" err="1" smtClean="0"/>
              <a:t>overenkomst</a:t>
            </a:r>
            <a:r>
              <a:rPr lang="da-DK" dirty="0" smtClean="0"/>
              <a:t> omfattet af 1. pkt. eller på områder uden overenskomstdækning, ved at en aftale indgået mellem de lokale parter på en virksomhed godkendes af den mest repræsentative lønmodtagerorganisation inden for det pågældende faglige område i Danmark. Fravigelser efter 1. og 2. pkt. kan kun ske, hvis de er i overensstemmelse med de af Den Europæiske Union udstedte direktiver om tilrettelæggelsen af arbejdstiden.</a:t>
            </a:r>
          </a:p>
          <a:p>
            <a:r>
              <a:rPr lang="da-DK" dirty="0" smtClean="0"/>
              <a:t>Stk. 4. Det kan i </a:t>
            </a:r>
            <a:r>
              <a:rPr lang="da-DK" dirty="0" err="1" smtClean="0"/>
              <a:t>i</a:t>
            </a:r>
            <a:r>
              <a:rPr lang="da-DK" dirty="0" smtClean="0"/>
              <a:t> en </a:t>
            </a:r>
            <a:r>
              <a:rPr lang="da-DK" dirty="0" err="1" smtClean="0"/>
              <a:t>kolektiv</a:t>
            </a:r>
            <a:r>
              <a:rPr lang="da-DK" dirty="0" smtClean="0"/>
              <a:t> overenskomst, som er indgået af de mest repræsentative arbejdsmarkedsparter i Danmark eller på arbejdsgiverside af en enkelt virksomhed, aftales at fravige § 31, stk. 2, mod at der pr. lønmodtager omfattet af overenskomsten stilles garanti for mindst 1 års feriebetaling efter fradrag af skat og arbejdsmarkedsbidrag.</a:t>
            </a:r>
          </a:p>
          <a:p>
            <a:r>
              <a:rPr lang="da-DK" dirty="0" smtClean="0"/>
              <a:t>Stk. 5. En garantigiver kan beslutte at udvide en sådan garantiordning, så en virksomhed omfattet af garantiordningen kan anvende garantiordningen på lønmodtagere, der ikke er omfattet af overenskomsten med garantiordningen, og fravige § 31, stk. 2, ved at give hver lønmodtager skriftlig meddelelse om, at vedkommende er omfattet af garantiordningen, og om dennes vilkår. Virksomheden skal give meddelelse om en beslutning efter 1. pkt. til de lønmodtagerorganisationer, som virksomheden har overenskomst med, og hvis medlemmer bliver omfattet af garantien. Er en virksomhed omfattet af flere garantiordninger efter stk. 4, angår adgangen den garantiordning på virksomheden, som omfatter flest lønmodtagere, og i forhold til de lønmodtagere på virksomheden, som ikke er omfattet af en overenskomst med en garantiordning.</a:t>
            </a:r>
          </a:p>
          <a:p>
            <a:r>
              <a:rPr lang="da-DK" dirty="0" smtClean="0"/>
              <a:t>Stk. 6. En arbejdsgiver og en lønmodtager kan i en aktuel, konkret situation indgå en </a:t>
            </a:r>
            <a:r>
              <a:rPr lang="da-DK" dirty="0" err="1" smtClean="0"/>
              <a:t>indeviduel</a:t>
            </a:r>
            <a:r>
              <a:rPr lang="da-DK" dirty="0" smtClean="0"/>
              <a:t> aftale om ferieafholdelse, som fraviger bestemmelserne i § 8, stk. 2 og 3, § 9, stk. 2, og § 11, stk. 1. Det er en betingelse, at aftalen ikke begrænser retten til sammenhængende hovedferie til mindre end 10 dage.</a:t>
            </a:r>
          </a:p>
          <a:p>
            <a:r>
              <a:rPr lang="da-DK" dirty="0" smtClean="0"/>
              <a:t>Stk. 7. Sager om, hvorvidt de anførte betingelser i stk. 3-5 er opfyldt, afgøres af Arbejdsretten.</a:t>
            </a:r>
          </a:p>
          <a:p>
            <a:endParaRPr lang="da-DK" dirty="0"/>
          </a:p>
        </p:txBody>
      </p:sp>
      <p:sp>
        <p:nvSpPr>
          <p:cNvPr id="8" name="Eksplosion 2 7"/>
          <p:cNvSpPr/>
          <p:nvPr/>
        </p:nvSpPr>
        <p:spPr>
          <a:xfrm rot="594394">
            <a:off x="8539701" y="111319"/>
            <a:ext cx="3427012" cy="1486893"/>
          </a:xfrm>
          <a:prstGeom prst="irregularSeal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24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Den </a:t>
            </a:r>
            <a:r>
              <a:rPr lang="en-US" sz="2400" b="1" dirty="0" err="1" smtClean="0">
                <a:ln w="9525">
                  <a:solidFill>
                    <a:schemeClr val="bg1"/>
                  </a:solidFill>
                  <a:prstDash val="solid"/>
                </a:ln>
                <a:solidFill>
                  <a:schemeClr val="tx1"/>
                </a:solidFill>
                <a:effectLst>
                  <a:outerShdw blurRad="12700" dist="38100" dir="2700000" algn="tl" rotWithShape="0">
                    <a:schemeClr val="bg1">
                      <a:lumMod val="50000"/>
                    </a:schemeClr>
                  </a:outerShdw>
                </a:effectLst>
              </a:rPr>
              <a:t>nye</a:t>
            </a:r>
            <a:r>
              <a:rPr lang="en-US" sz="24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2400" b="1" dirty="0" err="1" smtClean="0">
                <a:ln w="9525">
                  <a:solidFill>
                    <a:schemeClr val="bg1"/>
                  </a:solidFill>
                  <a:prstDash val="solid"/>
                </a:ln>
                <a:solidFill>
                  <a:schemeClr val="tx1"/>
                </a:solidFill>
                <a:effectLst>
                  <a:outerShdw blurRad="12700" dist="38100" dir="2700000" algn="tl" rotWithShape="0">
                    <a:schemeClr val="bg1">
                      <a:lumMod val="50000"/>
                    </a:schemeClr>
                  </a:outerShdw>
                </a:effectLst>
              </a:rPr>
              <a:t>ferielov</a:t>
            </a:r>
            <a:endParaRPr lang="en-US" sz="2400"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2725212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Kapitel 2 Retten til ferie</a:t>
            </a:r>
            <a:endParaRPr lang="da-DK" dirty="0"/>
          </a:p>
        </p:txBody>
      </p:sp>
      <p:sp>
        <p:nvSpPr>
          <p:cNvPr id="3" name="Pladsholder til indhold 2"/>
          <p:cNvSpPr>
            <a:spLocks noGrp="1"/>
          </p:cNvSpPr>
          <p:nvPr>
            <p:ph idx="10"/>
          </p:nvPr>
        </p:nvSpPr>
        <p:spPr/>
        <p:txBody>
          <a:bodyPr/>
          <a:lstStyle/>
          <a:p>
            <a:r>
              <a:rPr lang="da-DK" dirty="0" smtClean="0"/>
              <a:t>Feriens længde og ferieåret</a:t>
            </a:r>
          </a:p>
          <a:p>
            <a:r>
              <a:rPr lang="en-US" dirty="0" smtClean="0"/>
              <a:t>§ 4. </a:t>
            </a:r>
            <a:r>
              <a:rPr lang="en-US" dirty="0" err="1" smtClean="0"/>
              <a:t>En</a:t>
            </a:r>
            <a:r>
              <a:rPr lang="en-US" dirty="0" smtClean="0"/>
              <a:t> </a:t>
            </a:r>
            <a:r>
              <a:rPr lang="en-US" dirty="0" err="1" smtClean="0"/>
              <a:t>lønmodtager</a:t>
            </a:r>
            <a:r>
              <a:rPr lang="en-US" dirty="0" smtClean="0"/>
              <a:t> </a:t>
            </a:r>
            <a:r>
              <a:rPr lang="en-US" dirty="0" err="1" smtClean="0"/>
              <a:t>optjener</a:t>
            </a:r>
            <a:r>
              <a:rPr lang="en-US" dirty="0" smtClean="0"/>
              <a:t> </a:t>
            </a:r>
            <a:r>
              <a:rPr lang="en-US" dirty="0" err="1" smtClean="0"/>
              <a:t>i</a:t>
            </a:r>
            <a:r>
              <a:rPr lang="en-US" dirty="0" smtClean="0"/>
              <a:t> </a:t>
            </a:r>
            <a:r>
              <a:rPr lang="en-US" dirty="0" err="1" smtClean="0"/>
              <a:t>ferieåret</a:t>
            </a:r>
            <a:r>
              <a:rPr lang="en-US" dirty="0" smtClean="0"/>
              <a:t> ret </a:t>
            </a:r>
            <a:r>
              <a:rPr lang="en-US" dirty="0" err="1" smtClean="0"/>
              <a:t>til</a:t>
            </a:r>
            <a:r>
              <a:rPr lang="en-US" dirty="0" smtClean="0"/>
              <a:t> 5 </a:t>
            </a:r>
            <a:r>
              <a:rPr lang="en-US" dirty="0" err="1" smtClean="0"/>
              <a:t>ugers</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jf</a:t>
            </a:r>
            <a:r>
              <a:rPr lang="en-US" dirty="0" smtClean="0"/>
              <a:t>. dog § 5. </a:t>
            </a:r>
            <a:r>
              <a:rPr lang="en-US" dirty="0" err="1" smtClean="0"/>
              <a:t>Ferieåret</a:t>
            </a:r>
            <a:r>
              <a:rPr lang="en-US" dirty="0" smtClean="0"/>
              <a:t> </a:t>
            </a:r>
            <a:r>
              <a:rPr lang="en-US" dirty="0" err="1" smtClean="0"/>
              <a:t>er</a:t>
            </a:r>
            <a:r>
              <a:rPr lang="en-US" dirty="0" smtClean="0"/>
              <a:t> </a:t>
            </a:r>
            <a:r>
              <a:rPr lang="en-US" dirty="0" err="1" smtClean="0"/>
              <a:t>det</a:t>
            </a:r>
            <a:r>
              <a:rPr lang="en-US" dirty="0" smtClean="0"/>
              <a:t> </a:t>
            </a:r>
            <a:r>
              <a:rPr lang="en-US" dirty="0" err="1" smtClean="0"/>
              <a:t>år</a:t>
            </a:r>
            <a:r>
              <a:rPr lang="en-US" dirty="0" smtClean="0"/>
              <a:t>, der </a:t>
            </a:r>
            <a:r>
              <a:rPr lang="en-US" dirty="0" err="1" smtClean="0"/>
              <a:t>går</a:t>
            </a:r>
            <a:r>
              <a:rPr lang="en-US" dirty="0" smtClean="0"/>
              <a:t> </a:t>
            </a:r>
            <a:r>
              <a:rPr lang="en-US" dirty="0" err="1" smtClean="0"/>
              <a:t>fra</a:t>
            </a:r>
            <a:r>
              <a:rPr lang="en-US" dirty="0" smtClean="0"/>
              <a:t> den 1. </a:t>
            </a:r>
            <a:r>
              <a:rPr lang="en-US" dirty="0" err="1" smtClean="0"/>
              <a:t>september</a:t>
            </a:r>
            <a:r>
              <a:rPr lang="en-US" dirty="0" smtClean="0"/>
              <a:t> </a:t>
            </a:r>
            <a:r>
              <a:rPr lang="en-US" dirty="0" err="1" smtClean="0"/>
              <a:t>til</a:t>
            </a:r>
            <a:r>
              <a:rPr lang="en-US" dirty="0" smtClean="0"/>
              <a:t> den 31. august.</a:t>
            </a:r>
          </a:p>
          <a:p>
            <a:r>
              <a:rPr lang="da-DK" dirty="0" smtClean="0"/>
              <a:t>Optjening af ret til betalt ferie</a:t>
            </a:r>
          </a:p>
          <a:p>
            <a:r>
              <a:rPr lang="da-DK" dirty="0" smtClean="0"/>
              <a:t>§ 5. Retten til betalt ferie optjenes med 2,08 dage for hver måneds ansættelse i ferieåret, jf. dog stk. 2 og 5. Ved ansættelse i kortere tid end 1 måned sker optjeningen forholdsmæssigt med 0,07 dages betalt ferie for hver dags ansættelse, dog højst 2,08 dage.</a:t>
            </a:r>
          </a:p>
          <a:p>
            <a:r>
              <a:rPr lang="da-DK" dirty="0" smtClean="0"/>
              <a:t>Stk. 2. Skal arbejdsgiveren ikke betale hel eller delvis løn, optjenes der ikke ret til betalt ferie efter stk. 1 under ansættelse i følgende perioder:</a:t>
            </a:r>
          </a:p>
          <a:p>
            <a:r>
              <a:rPr lang="da-DK" dirty="0" smtClean="0"/>
              <a:t>1) Sygdomsperioder, jf. dog stk. 3.</a:t>
            </a:r>
          </a:p>
          <a:p>
            <a:r>
              <a:rPr lang="da-DK" dirty="0" smtClean="0"/>
              <a:t>2) Barselsperioder, andre orlovsperioder eller tjenestefrihedsperioder.</a:t>
            </a:r>
          </a:p>
          <a:p>
            <a:r>
              <a:rPr lang="da-DK" dirty="0" smtClean="0"/>
              <a:t>3) Overenskomstmæssige hjemsendelsesperioder.</a:t>
            </a:r>
          </a:p>
          <a:p>
            <a:r>
              <a:rPr lang="da-DK" dirty="0" smtClean="0"/>
              <a:t>Stk. 3. En lønmodtager, der ikke har ret til fuld løn under sygdom, optjener under fravær på grund af sygdom ret til betalt ferie efter stk. 1 i form af sygeferiegodtgørelse, jf. § 20, men først fra 2. sygefraværsdag under hver periode med sygefravær, jf. dog stk. 4.</a:t>
            </a:r>
          </a:p>
          <a:p>
            <a:r>
              <a:rPr lang="da-DK" dirty="0" smtClean="0"/>
              <a:t>Stk. 4. Er en lønmodtager omfattet af stk. 3 ansat hos samme arbejdsgiver i hele ferieåret, og har lønmodtageren mere end 52 sygefraværsperioder, sker optjeningen fra og med den 53. sygefraværsperiode i ferieåret fra 1. sygefraværsdag, således at lønmodtageren trods sygefraværsperioder optjener ret til mindst 4 ugers betalt ferie. Ved ansættelse hos samme arbejdsgiver i en del af et </a:t>
            </a:r>
            <a:r>
              <a:rPr lang="da-DK" dirty="0" err="1" smtClean="0"/>
              <a:t>ferieår</a:t>
            </a:r>
            <a:r>
              <a:rPr lang="da-DK" dirty="0" smtClean="0"/>
              <a:t>, eller hvis lønmodtageren i perioder i ferieåret ikke optjener betalt ferie, jf. stk. 2 og 5, indtræder retten til optjening fra 1. sygefraværsdag efter et forholdsmæssigt færre antal sygefraværsperioder.</a:t>
            </a:r>
          </a:p>
          <a:p>
            <a:r>
              <a:rPr lang="da-DK" dirty="0" smtClean="0"/>
              <a:t>Stk. 5. Der optjenes ikke ret til betalt ferie i perioder, hvor lønmodtageren deltager i strejke eller lockout.</a:t>
            </a:r>
          </a:p>
          <a:p>
            <a:r>
              <a:rPr lang="da-DK" dirty="0" smtClean="0"/>
              <a:t>Ferieafholdelse og ferieafholdelsesperioden</a:t>
            </a:r>
          </a:p>
          <a:p>
            <a:r>
              <a:rPr lang="da-DK" dirty="0" smtClean="0"/>
              <a:t>§ 6. Optjent betalt ferie afholdes i løbet af ferieafholdelsesperioden, som omfatter ferieåret, hvori ferien optjenes, og de efterfølgende 4 måneder fra ferieårets udgang til kalenderårets udgang, jf. dog §§ 21 og 22.</a:t>
            </a:r>
          </a:p>
          <a:p>
            <a:r>
              <a:rPr lang="da-DK" dirty="0" smtClean="0"/>
              <a:t>Stk. 2. Ferie holdes med 5 dage om ugen og på samme måde, som arbejdet tidsmæssigt er tilrettelagt. Arbejdsfrie dage og vagtdage i turnus indgår i ferien med et forholdsmæssigt antal. Ferie begynder ved arbejdstids begyndelse den første feriedag og slutter ved arbejdstids ophør den sidste feriedag.</a:t>
            </a:r>
          </a:p>
          <a:p>
            <a:r>
              <a:rPr lang="da-DK" dirty="0" smtClean="0"/>
              <a:t>Stk. 3. Ferie kan ikke holdes på det ugentlige fridøgn, søgnehelligdage, overenskomstmæssigt eller sædvanemæssigt fastsatte fridage eller erstatningsdage herfor.</a:t>
            </a:r>
            <a:endParaRPr lang="da-DK" dirty="0"/>
          </a:p>
        </p:txBody>
      </p:sp>
    </p:spTree>
    <p:extLst>
      <p:ext uri="{BB962C8B-B14F-4D97-AF65-F5344CB8AC3E}">
        <p14:creationId xmlns:p14="http://schemas.microsoft.com/office/powerpoint/2010/main" val="65759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Kapitel</a:t>
            </a:r>
            <a:r>
              <a:rPr lang="en-US" dirty="0" smtClean="0"/>
              <a:t> 2 </a:t>
            </a:r>
            <a:r>
              <a:rPr lang="en-US" dirty="0" err="1" smtClean="0"/>
              <a:t>Retten</a:t>
            </a:r>
            <a:r>
              <a:rPr lang="en-US" dirty="0" smtClean="0"/>
              <a:t> </a:t>
            </a:r>
            <a:r>
              <a:rPr lang="en-US" dirty="0" err="1" smtClean="0"/>
              <a:t>til</a:t>
            </a:r>
            <a:r>
              <a:rPr lang="en-US" dirty="0" smtClean="0"/>
              <a:t> </a:t>
            </a:r>
            <a:r>
              <a:rPr lang="en-US" dirty="0" err="1" smtClean="0"/>
              <a:t>ferie</a:t>
            </a:r>
            <a:endParaRPr lang="en-US" dirty="0"/>
          </a:p>
        </p:txBody>
      </p:sp>
      <p:sp>
        <p:nvSpPr>
          <p:cNvPr id="3" name="Pladsholder til indhold 2"/>
          <p:cNvSpPr>
            <a:spLocks noGrp="1"/>
          </p:cNvSpPr>
          <p:nvPr>
            <p:ph idx="10"/>
          </p:nvPr>
        </p:nvSpPr>
        <p:spPr/>
        <p:txBody>
          <a:bodyPr/>
          <a:lstStyle/>
          <a:p>
            <a:r>
              <a:rPr lang="en-US" dirty="0" err="1" smtClean="0"/>
              <a:t>Aftale</a:t>
            </a:r>
            <a:r>
              <a:rPr lang="en-US" dirty="0" smtClean="0"/>
              <a:t> om </a:t>
            </a:r>
            <a:r>
              <a:rPr lang="en-US" dirty="0" err="1" smtClean="0"/>
              <a:t>afholdelse</a:t>
            </a:r>
            <a:r>
              <a:rPr lang="en-US" dirty="0" smtClean="0"/>
              <a:t> </a:t>
            </a:r>
            <a:r>
              <a:rPr lang="en-US" dirty="0" err="1" smtClean="0"/>
              <a:t>af</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på</a:t>
            </a:r>
            <a:r>
              <a:rPr lang="en-US" dirty="0" smtClean="0"/>
              <a:t> </a:t>
            </a:r>
            <a:r>
              <a:rPr lang="en-US" dirty="0" err="1" smtClean="0"/>
              <a:t>forskud</a:t>
            </a:r>
            <a:endParaRPr lang="en-US" dirty="0" smtClean="0"/>
          </a:p>
          <a:p>
            <a:r>
              <a:rPr lang="en-US" dirty="0" smtClean="0"/>
              <a:t>§ 7. </a:t>
            </a:r>
            <a:r>
              <a:rPr lang="en-US" dirty="0" err="1" smtClean="0"/>
              <a:t>Har</a:t>
            </a:r>
            <a:r>
              <a:rPr lang="en-US" dirty="0" smtClean="0"/>
              <a:t> </a:t>
            </a:r>
            <a:r>
              <a:rPr lang="en-US" dirty="0" err="1" smtClean="0"/>
              <a:t>en</a:t>
            </a:r>
            <a:r>
              <a:rPr lang="en-US" dirty="0" smtClean="0"/>
              <a:t> </a:t>
            </a:r>
            <a:r>
              <a:rPr lang="en-US" dirty="0" err="1" smtClean="0"/>
              <a:t>arbejdsgiver</a:t>
            </a:r>
            <a:r>
              <a:rPr lang="en-US" dirty="0" smtClean="0"/>
              <a:t> </a:t>
            </a:r>
            <a:r>
              <a:rPr lang="en-US" dirty="0" err="1" smtClean="0"/>
              <a:t>og</a:t>
            </a:r>
            <a:r>
              <a:rPr lang="en-US" dirty="0" smtClean="0"/>
              <a:t> </a:t>
            </a:r>
            <a:r>
              <a:rPr lang="en-US" dirty="0" err="1" smtClean="0"/>
              <a:t>en</a:t>
            </a:r>
            <a:r>
              <a:rPr lang="en-US" dirty="0" smtClean="0"/>
              <a:t> </a:t>
            </a:r>
            <a:r>
              <a:rPr lang="en-US" dirty="0" err="1" smtClean="0"/>
              <a:t>lønmodtager</a:t>
            </a:r>
            <a:r>
              <a:rPr lang="en-US" dirty="0" smtClean="0"/>
              <a:t> </a:t>
            </a:r>
            <a:r>
              <a:rPr lang="en-US" dirty="0" err="1" smtClean="0"/>
              <a:t>aftalt</a:t>
            </a:r>
            <a:r>
              <a:rPr lang="en-US" dirty="0" smtClean="0"/>
              <a:t>, at </a:t>
            </a:r>
            <a:r>
              <a:rPr lang="en-US" dirty="0" err="1" smtClean="0"/>
              <a:t>lønmodtageren</a:t>
            </a:r>
            <a:r>
              <a:rPr lang="en-US" dirty="0" smtClean="0"/>
              <a:t> </a:t>
            </a:r>
            <a:r>
              <a:rPr lang="en-US" dirty="0" err="1" smtClean="0"/>
              <a:t>kan</a:t>
            </a:r>
            <a:r>
              <a:rPr lang="en-US" dirty="0" smtClean="0"/>
              <a:t> </a:t>
            </a:r>
            <a:r>
              <a:rPr lang="en-US" dirty="0" err="1" smtClean="0"/>
              <a:t>afholde</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på</a:t>
            </a:r>
            <a:r>
              <a:rPr lang="en-US" dirty="0" smtClean="0"/>
              <a:t> et </a:t>
            </a:r>
            <a:r>
              <a:rPr lang="en-US" dirty="0" err="1" smtClean="0"/>
              <a:t>tidspunkt</a:t>
            </a:r>
            <a:r>
              <a:rPr lang="en-US" dirty="0" smtClean="0"/>
              <a:t>, </a:t>
            </a:r>
            <a:r>
              <a:rPr lang="en-US" dirty="0" err="1" smtClean="0"/>
              <a:t>hvor</a:t>
            </a:r>
            <a:r>
              <a:rPr lang="en-US" dirty="0" smtClean="0"/>
              <a:t> den </a:t>
            </a:r>
            <a:r>
              <a:rPr lang="en-US" dirty="0" err="1" smtClean="0"/>
              <a:t>endnu</a:t>
            </a:r>
            <a:r>
              <a:rPr lang="en-US" dirty="0" smtClean="0"/>
              <a:t> </a:t>
            </a:r>
            <a:r>
              <a:rPr lang="en-US" dirty="0" err="1" smtClean="0"/>
              <a:t>ikke</a:t>
            </a:r>
            <a:r>
              <a:rPr lang="en-US" dirty="0" smtClean="0"/>
              <a:t> </a:t>
            </a:r>
            <a:r>
              <a:rPr lang="en-US" dirty="0" err="1" smtClean="0"/>
              <a:t>er</a:t>
            </a:r>
            <a:r>
              <a:rPr lang="en-US" dirty="0" smtClean="0"/>
              <a:t> </a:t>
            </a:r>
            <a:r>
              <a:rPr lang="en-US" dirty="0" err="1" smtClean="0"/>
              <a:t>optjent</a:t>
            </a:r>
            <a:r>
              <a:rPr lang="en-US" dirty="0" smtClean="0"/>
              <a:t>, </a:t>
            </a:r>
            <a:r>
              <a:rPr lang="en-US" dirty="0" err="1" smtClean="0"/>
              <a:t>fradrages</a:t>
            </a:r>
            <a:r>
              <a:rPr lang="en-US" dirty="0" smtClean="0"/>
              <a:t> den </a:t>
            </a:r>
            <a:r>
              <a:rPr lang="en-US" dirty="0" err="1" smtClean="0"/>
              <a:t>således</a:t>
            </a:r>
            <a:r>
              <a:rPr lang="en-US" dirty="0" smtClean="0"/>
              <a:t> </a:t>
            </a:r>
            <a:r>
              <a:rPr lang="en-US" dirty="0" err="1" smtClean="0"/>
              <a:t>afholdte</a:t>
            </a:r>
            <a:r>
              <a:rPr lang="en-US" dirty="0" smtClean="0"/>
              <a:t> </a:t>
            </a:r>
            <a:r>
              <a:rPr lang="en-US" dirty="0" err="1" smtClean="0"/>
              <a:t>ferie</a:t>
            </a:r>
            <a:r>
              <a:rPr lang="en-US" dirty="0" smtClean="0"/>
              <a:t> </a:t>
            </a:r>
            <a:r>
              <a:rPr lang="en-US" dirty="0" err="1" smtClean="0"/>
              <a:t>i</a:t>
            </a:r>
            <a:r>
              <a:rPr lang="en-US" dirty="0" smtClean="0"/>
              <a:t> den ret </a:t>
            </a:r>
            <a:r>
              <a:rPr lang="en-US" dirty="0" err="1" smtClean="0"/>
              <a:t>til</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som</a:t>
            </a:r>
            <a:r>
              <a:rPr lang="en-US" dirty="0" smtClean="0"/>
              <a:t> </a:t>
            </a:r>
            <a:r>
              <a:rPr lang="en-US" dirty="0" err="1" smtClean="0"/>
              <a:t>derefter</a:t>
            </a:r>
            <a:r>
              <a:rPr lang="en-US" dirty="0" smtClean="0"/>
              <a:t> </a:t>
            </a:r>
            <a:r>
              <a:rPr lang="en-US" dirty="0" err="1" smtClean="0"/>
              <a:t>optjenes</a:t>
            </a:r>
            <a:r>
              <a:rPr lang="en-US" dirty="0" smtClean="0"/>
              <a:t> </a:t>
            </a:r>
            <a:r>
              <a:rPr lang="en-US" dirty="0" err="1" smtClean="0"/>
              <a:t>i</a:t>
            </a:r>
            <a:r>
              <a:rPr lang="en-US" dirty="0" smtClean="0"/>
              <a:t> </a:t>
            </a:r>
            <a:r>
              <a:rPr lang="en-US" dirty="0" err="1" smtClean="0"/>
              <a:t>det</a:t>
            </a:r>
            <a:r>
              <a:rPr lang="en-US" dirty="0" smtClean="0"/>
              <a:t> </a:t>
            </a:r>
            <a:r>
              <a:rPr lang="en-US" dirty="0" err="1" smtClean="0"/>
              <a:t>pågældende</a:t>
            </a:r>
            <a:r>
              <a:rPr lang="en-US" dirty="0" smtClean="0"/>
              <a:t> </a:t>
            </a:r>
            <a:r>
              <a:rPr lang="en-US" dirty="0" err="1" smtClean="0"/>
              <a:t>ferieår</a:t>
            </a:r>
            <a:r>
              <a:rPr lang="en-US" dirty="0" smtClean="0"/>
              <a:t>. </a:t>
            </a:r>
            <a:r>
              <a:rPr lang="en-US" dirty="0" err="1" smtClean="0"/>
              <a:t>Fratræder</a:t>
            </a:r>
            <a:r>
              <a:rPr lang="en-US" dirty="0" smtClean="0"/>
              <a:t> </a:t>
            </a:r>
            <a:r>
              <a:rPr lang="en-US" dirty="0" err="1" smtClean="0"/>
              <a:t>lønmodtageren</a:t>
            </a:r>
            <a:r>
              <a:rPr lang="en-US" dirty="0" smtClean="0"/>
              <a:t>, </a:t>
            </a:r>
            <a:r>
              <a:rPr lang="en-US" dirty="0" err="1" smtClean="0"/>
              <a:t>inden</a:t>
            </a:r>
            <a:r>
              <a:rPr lang="en-US" dirty="0" smtClean="0"/>
              <a:t> </a:t>
            </a:r>
            <a:r>
              <a:rPr lang="en-US" dirty="0" err="1" smtClean="0"/>
              <a:t>udligning</a:t>
            </a:r>
            <a:r>
              <a:rPr lang="en-US" dirty="0" smtClean="0"/>
              <a:t> </a:t>
            </a:r>
            <a:r>
              <a:rPr lang="en-US" dirty="0" err="1" smtClean="0"/>
              <a:t>er</a:t>
            </a:r>
            <a:r>
              <a:rPr lang="en-US" dirty="0" smtClean="0"/>
              <a:t> </a:t>
            </a:r>
            <a:r>
              <a:rPr lang="en-US" dirty="0" err="1" smtClean="0"/>
              <a:t>sket</a:t>
            </a:r>
            <a:r>
              <a:rPr lang="en-US" dirty="0" smtClean="0"/>
              <a:t>, </a:t>
            </a:r>
            <a:r>
              <a:rPr lang="en-US" dirty="0" err="1" smtClean="0"/>
              <a:t>er</a:t>
            </a:r>
            <a:r>
              <a:rPr lang="en-US" dirty="0" smtClean="0"/>
              <a:t> </a:t>
            </a:r>
            <a:r>
              <a:rPr lang="en-US" dirty="0" err="1" smtClean="0"/>
              <a:t>arbejdsgiveren</a:t>
            </a:r>
            <a:r>
              <a:rPr lang="en-US" dirty="0" smtClean="0"/>
              <a:t> </a:t>
            </a:r>
            <a:r>
              <a:rPr lang="en-US" dirty="0" err="1" smtClean="0"/>
              <a:t>berettiget</a:t>
            </a:r>
            <a:r>
              <a:rPr lang="en-US" dirty="0" smtClean="0"/>
              <a:t> </a:t>
            </a:r>
            <a:r>
              <a:rPr lang="en-US" dirty="0" err="1" smtClean="0"/>
              <a:t>til</a:t>
            </a:r>
            <a:r>
              <a:rPr lang="en-US" dirty="0" smtClean="0"/>
              <a:t> at </a:t>
            </a:r>
            <a:r>
              <a:rPr lang="en-US" dirty="0" err="1" smtClean="0"/>
              <a:t>modregne</a:t>
            </a:r>
            <a:r>
              <a:rPr lang="en-US" dirty="0" smtClean="0"/>
              <a:t> med </a:t>
            </a:r>
            <a:r>
              <a:rPr lang="en-US" dirty="0" err="1" smtClean="0"/>
              <a:t>værdien</a:t>
            </a:r>
            <a:r>
              <a:rPr lang="en-US" dirty="0" smtClean="0"/>
              <a:t> </a:t>
            </a:r>
            <a:r>
              <a:rPr lang="en-US" dirty="0" err="1" smtClean="0"/>
              <a:t>af</a:t>
            </a:r>
            <a:r>
              <a:rPr lang="en-US" dirty="0" smtClean="0"/>
              <a:t> den </a:t>
            </a:r>
            <a:r>
              <a:rPr lang="en-US" dirty="0" err="1" smtClean="0"/>
              <a:t>afholdte</a:t>
            </a:r>
            <a:r>
              <a:rPr lang="en-US" dirty="0" smtClean="0"/>
              <a:t>, </a:t>
            </a:r>
            <a:r>
              <a:rPr lang="en-US" dirty="0" err="1" smtClean="0"/>
              <a:t>ikkeudlignede</a:t>
            </a:r>
            <a:r>
              <a:rPr lang="en-US" dirty="0" smtClean="0"/>
              <a:t> </a:t>
            </a:r>
            <a:r>
              <a:rPr lang="en-US" dirty="0" err="1" smtClean="0"/>
              <a:t>ferie</a:t>
            </a:r>
            <a:r>
              <a:rPr lang="en-US" dirty="0" smtClean="0"/>
              <a:t> </a:t>
            </a:r>
            <a:r>
              <a:rPr lang="en-US" dirty="0" err="1" smtClean="0"/>
              <a:t>i</a:t>
            </a:r>
            <a:r>
              <a:rPr lang="en-US" dirty="0" smtClean="0"/>
              <a:t> </a:t>
            </a:r>
            <a:r>
              <a:rPr lang="en-US" dirty="0" err="1" smtClean="0"/>
              <a:t>lønmodtagerens</a:t>
            </a:r>
            <a:r>
              <a:rPr lang="en-US" dirty="0" smtClean="0"/>
              <a:t> </a:t>
            </a:r>
            <a:r>
              <a:rPr lang="en-US" dirty="0" err="1" smtClean="0"/>
              <a:t>udestående</a:t>
            </a:r>
            <a:r>
              <a:rPr lang="en-US" dirty="0" smtClean="0"/>
              <a:t> </a:t>
            </a:r>
            <a:r>
              <a:rPr lang="en-US" dirty="0" err="1" smtClean="0"/>
              <a:t>krav</a:t>
            </a:r>
            <a:r>
              <a:rPr lang="en-US" dirty="0" smtClean="0"/>
              <a:t> </a:t>
            </a:r>
            <a:r>
              <a:rPr lang="en-US" dirty="0" err="1" smtClean="0"/>
              <a:t>på</a:t>
            </a:r>
            <a:r>
              <a:rPr lang="en-US" dirty="0" smtClean="0"/>
              <a:t> </a:t>
            </a:r>
            <a:r>
              <a:rPr lang="en-US" dirty="0" err="1" smtClean="0"/>
              <a:t>løn</a:t>
            </a:r>
            <a:r>
              <a:rPr lang="en-US" dirty="0" smtClean="0"/>
              <a:t> </a:t>
            </a:r>
            <a:r>
              <a:rPr lang="en-US" dirty="0" err="1" smtClean="0"/>
              <a:t>og</a:t>
            </a:r>
            <a:r>
              <a:rPr lang="en-US" dirty="0" smtClean="0"/>
              <a:t> </a:t>
            </a:r>
            <a:r>
              <a:rPr lang="en-US" dirty="0" err="1" smtClean="0"/>
              <a:t>feriebetaling</a:t>
            </a:r>
            <a:r>
              <a:rPr lang="en-US" dirty="0" smtClean="0"/>
              <a:t>.</a:t>
            </a:r>
          </a:p>
          <a:p>
            <a:r>
              <a:rPr lang="en-US" dirty="0" smtClean="0"/>
              <a:t>Stk. 2. </a:t>
            </a:r>
            <a:r>
              <a:rPr lang="en-US" dirty="0" err="1" smtClean="0"/>
              <a:t>En</a:t>
            </a:r>
            <a:r>
              <a:rPr lang="en-US" dirty="0" smtClean="0"/>
              <a:t> </a:t>
            </a:r>
            <a:r>
              <a:rPr lang="en-US" dirty="0" err="1" smtClean="0"/>
              <a:t>lønmodtager</a:t>
            </a:r>
            <a:r>
              <a:rPr lang="en-US" dirty="0" smtClean="0"/>
              <a:t>, der </a:t>
            </a:r>
            <a:r>
              <a:rPr lang="en-US" dirty="0" err="1" smtClean="0"/>
              <a:t>optjener</a:t>
            </a:r>
            <a:r>
              <a:rPr lang="en-US" dirty="0" smtClean="0"/>
              <a:t> </a:t>
            </a:r>
            <a:r>
              <a:rPr lang="en-US" dirty="0" err="1" smtClean="0"/>
              <a:t>feriegodtgørelse</a:t>
            </a:r>
            <a:r>
              <a:rPr lang="en-US" dirty="0" smtClean="0"/>
              <a:t> </a:t>
            </a:r>
            <a:r>
              <a:rPr lang="en-US" dirty="0" err="1" smtClean="0"/>
              <a:t>efter</a:t>
            </a:r>
            <a:r>
              <a:rPr lang="en-US" dirty="0" smtClean="0"/>
              <a:t> § 16, stk. 2 </a:t>
            </a:r>
            <a:r>
              <a:rPr lang="en-US" dirty="0" err="1" smtClean="0"/>
              <a:t>og</a:t>
            </a:r>
            <a:r>
              <a:rPr lang="en-US" dirty="0" smtClean="0"/>
              <a:t> 3, </a:t>
            </a:r>
            <a:r>
              <a:rPr lang="en-US" dirty="0" err="1" smtClean="0"/>
              <a:t>har</a:t>
            </a:r>
            <a:r>
              <a:rPr lang="en-US" dirty="0" smtClean="0"/>
              <a:t> </a:t>
            </a:r>
            <a:r>
              <a:rPr lang="en-US" dirty="0" err="1" smtClean="0"/>
              <a:t>ved</a:t>
            </a:r>
            <a:r>
              <a:rPr lang="en-US" dirty="0" smtClean="0"/>
              <a:t> </a:t>
            </a:r>
            <a:r>
              <a:rPr lang="en-US" dirty="0" err="1" smtClean="0"/>
              <a:t>afholdelse</a:t>
            </a:r>
            <a:r>
              <a:rPr lang="en-US" dirty="0" smtClean="0"/>
              <a:t> </a:t>
            </a:r>
            <a:r>
              <a:rPr lang="en-US" dirty="0" err="1" smtClean="0"/>
              <a:t>af</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på</a:t>
            </a:r>
            <a:r>
              <a:rPr lang="en-US" dirty="0" smtClean="0"/>
              <a:t> </a:t>
            </a:r>
            <a:r>
              <a:rPr lang="en-US" dirty="0" err="1" smtClean="0"/>
              <a:t>forskud</a:t>
            </a:r>
            <a:r>
              <a:rPr lang="en-US" dirty="0" smtClean="0"/>
              <a:t> </a:t>
            </a:r>
            <a:r>
              <a:rPr lang="en-US" dirty="0" err="1" smtClean="0"/>
              <a:t>efter</a:t>
            </a:r>
            <a:r>
              <a:rPr lang="en-US" dirty="0" smtClean="0"/>
              <a:t> stk. 1 ret </a:t>
            </a:r>
            <a:r>
              <a:rPr lang="en-US" dirty="0" err="1" smtClean="0"/>
              <a:t>til</a:t>
            </a:r>
            <a:r>
              <a:rPr lang="en-US" dirty="0" smtClean="0"/>
              <a:t> </a:t>
            </a:r>
            <a:r>
              <a:rPr lang="en-US" dirty="0" err="1" smtClean="0"/>
              <a:t>feriegodtgørelse</a:t>
            </a:r>
            <a:r>
              <a:rPr lang="en-US" dirty="0" smtClean="0"/>
              <a:t> </a:t>
            </a:r>
            <a:r>
              <a:rPr lang="en-US" dirty="0" err="1" smtClean="0"/>
              <a:t>beregnet</a:t>
            </a:r>
            <a:r>
              <a:rPr lang="en-US" dirty="0" smtClean="0"/>
              <a:t> </a:t>
            </a:r>
            <a:r>
              <a:rPr lang="en-US" dirty="0" err="1" smtClean="0"/>
              <a:t>på</a:t>
            </a:r>
            <a:r>
              <a:rPr lang="en-US" dirty="0" smtClean="0"/>
              <a:t> </a:t>
            </a:r>
            <a:r>
              <a:rPr lang="en-US" dirty="0" err="1" smtClean="0"/>
              <a:t>grundlag</a:t>
            </a:r>
            <a:r>
              <a:rPr lang="en-US" dirty="0" smtClean="0"/>
              <a:t> </a:t>
            </a:r>
            <a:r>
              <a:rPr lang="en-US" dirty="0" err="1" smtClean="0"/>
              <a:t>af</a:t>
            </a:r>
            <a:r>
              <a:rPr lang="en-US" dirty="0" smtClean="0"/>
              <a:t> </a:t>
            </a:r>
            <a:r>
              <a:rPr lang="en-US" dirty="0" err="1" smtClean="0"/>
              <a:t>lønmodtagerens</a:t>
            </a:r>
            <a:r>
              <a:rPr lang="en-US" dirty="0" smtClean="0"/>
              <a:t> </a:t>
            </a:r>
            <a:r>
              <a:rPr lang="en-US" dirty="0" err="1" smtClean="0"/>
              <a:t>sædvanlige</a:t>
            </a:r>
            <a:r>
              <a:rPr lang="en-US" dirty="0" smtClean="0"/>
              <a:t> </a:t>
            </a:r>
            <a:r>
              <a:rPr lang="en-US" dirty="0" err="1" smtClean="0"/>
              <a:t>løn</a:t>
            </a:r>
            <a:r>
              <a:rPr lang="en-US" dirty="0" smtClean="0"/>
              <a:t> </a:t>
            </a:r>
            <a:r>
              <a:rPr lang="en-US" dirty="0" err="1" smtClean="0"/>
              <a:t>i</a:t>
            </a:r>
            <a:r>
              <a:rPr lang="en-US" dirty="0" smtClean="0"/>
              <a:t> de </a:t>
            </a:r>
            <a:r>
              <a:rPr lang="en-US" dirty="0" err="1" smtClean="0"/>
              <a:t>sidste</a:t>
            </a:r>
            <a:r>
              <a:rPr lang="en-US" dirty="0" smtClean="0"/>
              <a:t> 4 </a:t>
            </a:r>
            <a:r>
              <a:rPr lang="en-US" dirty="0" err="1" smtClean="0"/>
              <a:t>uger</a:t>
            </a:r>
            <a:r>
              <a:rPr lang="en-US" dirty="0" smtClean="0"/>
              <a:t> </a:t>
            </a:r>
            <a:r>
              <a:rPr lang="en-US" dirty="0" err="1" smtClean="0"/>
              <a:t>før</a:t>
            </a:r>
            <a:r>
              <a:rPr lang="en-US" dirty="0" smtClean="0"/>
              <a:t> </a:t>
            </a:r>
            <a:r>
              <a:rPr lang="en-US" dirty="0" err="1" smtClean="0"/>
              <a:t>ferien</a:t>
            </a:r>
            <a:r>
              <a:rPr lang="en-US" dirty="0" smtClean="0"/>
              <a:t>.</a:t>
            </a:r>
          </a:p>
          <a:p>
            <a:r>
              <a:rPr lang="en-US" dirty="0" err="1" smtClean="0"/>
              <a:t>Rammerne</a:t>
            </a:r>
            <a:r>
              <a:rPr lang="en-US" dirty="0" smtClean="0"/>
              <a:t> for </a:t>
            </a:r>
            <a:r>
              <a:rPr lang="en-US" dirty="0" err="1" smtClean="0"/>
              <a:t>feriens</a:t>
            </a:r>
            <a:r>
              <a:rPr lang="en-US" dirty="0" smtClean="0"/>
              <a:t> </a:t>
            </a:r>
            <a:r>
              <a:rPr lang="en-US" dirty="0" err="1" smtClean="0"/>
              <a:t>placering</a:t>
            </a:r>
            <a:endParaRPr lang="en-US" dirty="0" smtClean="0"/>
          </a:p>
          <a:p>
            <a:r>
              <a:rPr lang="en-US" dirty="0" smtClean="0"/>
              <a:t>§ 8. </a:t>
            </a:r>
            <a:r>
              <a:rPr lang="en-US" dirty="0" err="1" smtClean="0"/>
              <a:t>Lønmodtageren</a:t>
            </a:r>
            <a:r>
              <a:rPr lang="en-US" dirty="0" smtClean="0"/>
              <a:t> </a:t>
            </a:r>
            <a:r>
              <a:rPr lang="en-US" dirty="0" err="1" smtClean="0"/>
              <a:t>har</a:t>
            </a:r>
            <a:r>
              <a:rPr lang="en-US" dirty="0" smtClean="0"/>
              <a:t> ret </a:t>
            </a:r>
            <a:r>
              <a:rPr lang="en-US" dirty="0" err="1" smtClean="0"/>
              <a:t>til</a:t>
            </a:r>
            <a:r>
              <a:rPr lang="en-US" dirty="0" smtClean="0"/>
              <a:t> at </a:t>
            </a:r>
            <a:r>
              <a:rPr lang="en-US" dirty="0" err="1" smtClean="0"/>
              <a:t>få</a:t>
            </a:r>
            <a:r>
              <a:rPr lang="en-US" dirty="0" smtClean="0"/>
              <a:t> </a:t>
            </a:r>
            <a:r>
              <a:rPr lang="en-US" dirty="0" err="1" smtClean="0"/>
              <a:t>mindst</a:t>
            </a:r>
            <a:r>
              <a:rPr lang="en-US" dirty="0" smtClean="0"/>
              <a:t> 4 </a:t>
            </a:r>
            <a:r>
              <a:rPr lang="en-US" dirty="0" err="1" smtClean="0"/>
              <a:t>ugers</a:t>
            </a:r>
            <a:r>
              <a:rPr lang="en-US" dirty="0" smtClean="0"/>
              <a:t> </a:t>
            </a:r>
            <a:r>
              <a:rPr lang="en-US" dirty="0" err="1" smtClean="0"/>
              <a:t>optjent</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placeret</a:t>
            </a:r>
            <a:r>
              <a:rPr lang="en-US" dirty="0" smtClean="0"/>
              <a:t> </a:t>
            </a:r>
            <a:r>
              <a:rPr lang="en-US" dirty="0" err="1" smtClean="0"/>
              <a:t>i</a:t>
            </a:r>
            <a:r>
              <a:rPr lang="en-US" dirty="0" smtClean="0"/>
              <a:t> </a:t>
            </a:r>
            <a:r>
              <a:rPr lang="en-US" dirty="0" err="1" smtClean="0"/>
              <a:t>ferieåret</a:t>
            </a:r>
            <a:r>
              <a:rPr lang="en-US" dirty="0" smtClean="0"/>
              <a:t>.</a:t>
            </a:r>
          </a:p>
          <a:p>
            <a:r>
              <a:rPr lang="en-US" dirty="0" smtClean="0"/>
              <a:t>Stk. 2. </a:t>
            </a:r>
            <a:r>
              <a:rPr lang="en-US" dirty="0" err="1" smtClean="0"/>
              <a:t>Lønmodtageren</a:t>
            </a:r>
            <a:r>
              <a:rPr lang="en-US" dirty="0" smtClean="0"/>
              <a:t> </a:t>
            </a:r>
            <a:r>
              <a:rPr lang="en-US" dirty="0" err="1" smtClean="0"/>
              <a:t>har</a:t>
            </a:r>
            <a:r>
              <a:rPr lang="en-US" dirty="0" smtClean="0"/>
              <a:t> ret </a:t>
            </a:r>
            <a:r>
              <a:rPr lang="en-US" dirty="0" err="1" smtClean="0"/>
              <a:t>til</a:t>
            </a:r>
            <a:r>
              <a:rPr lang="en-US" dirty="0" smtClean="0"/>
              <a:t> at </a:t>
            </a:r>
            <a:r>
              <a:rPr lang="en-US" dirty="0" err="1" smtClean="0"/>
              <a:t>holde</a:t>
            </a:r>
            <a:r>
              <a:rPr lang="en-US" dirty="0" smtClean="0"/>
              <a:t> </a:t>
            </a:r>
            <a:r>
              <a:rPr lang="en-US" dirty="0" err="1" smtClean="0"/>
              <a:t>mindst</a:t>
            </a:r>
            <a:r>
              <a:rPr lang="en-US" dirty="0" smtClean="0"/>
              <a:t> 3 </a:t>
            </a:r>
            <a:r>
              <a:rPr lang="en-US" dirty="0" err="1" smtClean="0"/>
              <a:t>ugers</a:t>
            </a:r>
            <a:r>
              <a:rPr lang="en-US" dirty="0" smtClean="0"/>
              <a:t> </a:t>
            </a:r>
            <a:r>
              <a:rPr lang="en-US" dirty="0" err="1" smtClean="0"/>
              <a:t>optjent</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i</a:t>
            </a:r>
            <a:r>
              <a:rPr lang="en-US" dirty="0" smtClean="0"/>
              <a:t> </a:t>
            </a:r>
            <a:r>
              <a:rPr lang="en-US" dirty="0" err="1" smtClean="0"/>
              <a:t>sammenhæng</a:t>
            </a:r>
            <a:r>
              <a:rPr lang="en-US" dirty="0" smtClean="0"/>
              <a:t> (</a:t>
            </a:r>
            <a:r>
              <a:rPr lang="en-US" dirty="0" err="1" smtClean="0"/>
              <a:t>hovedferien</a:t>
            </a:r>
            <a:r>
              <a:rPr lang="en-US" dirty="0" smtClean="0"/>
              <a:t>) </a:t>
            </a:r>
            <a:r>
              <a:rPr lang="en-US" dirty="0" err="1" smtClean="0"/>
              <a:t>i</a:t>
            </a:r>
            <a:r>
              <a:rPr lang="en-US" dirty="0" smtClean="0"/>
              <a:t> </a:t>
            </a:r>
            <a:r>
              <a:rPr lang="en-US" dirty="0" err="1" smtClean="0"/>
              <a:t>ferieafholdelsesperioden</a:t>
            </a:r>
            <a:r>
              <a:rPr lang="en-US" dirty="0" smtClean="0"/>
              <a:t>. </a:t>
            </a:r>
            <a:r>
              <a:rPr lang="en-US" dirty="0" err="1" smtClean="0"/>
              <a:t>Lønmodtageren</a:t>
            </a:r>
            <a:r>
              <a:rPr lang="en-US" dirty="0" smtClean="0"/>
              <a:t> </a:t>
            </a:r>
            <a:r>
              <a:rPr lang="en-US" dirty="0" err="1" smtClean="0"/>
              <a:t>har</a:t>
            </a:r>
            <a:r>
              <a:rPr lang="en-US" dirty="0" smtClean="0"/>
              <a:t> ret </a:t>
            </a:r>
            <a:r>
              <a:rPr lang="en-US" dirty="0" err="1" smtClean="0"/>
              <a:t>til</a:t>
            </a:r>
            <a:r>
              <a:rPr lang="en-US" dirty="0" smtClean="0"/>
              <a:t> at </a:t>
            </a:r>
            <a:r>
              <a:rPr lang="en-US" dirty="0" err="1" smtClean="0"/>
              <a:t>holde</a:t>
            </a:r>
            <a:r>
              <a:rPr lang="en-US" dirty="0" smtClean="0"/>
              <a:t> </a:t>
            </a:r>
            <a:r>
              <a:rPr lang="en-US" dirty="0" err="1" smtClean="0"/>
              <a:t>hovedferien</a:t>
            </a:r>
            <a:r>
              <a:rPr lang="en-US" dirty="0" smtClean="0"/>
              <a:t> </a:t>
            </a:r>
            <a:r>
              <a:rPr lang="en-US" dirty="0" err="1" smtClean="0"/>
              <a:t>i</a:t>
            </a:r>
            <a:r>
              <a:rPr lang="en-US" dirty="0" smtClean="0"/>
              <a:t> </a:t>
            </a:r>
            <a:r>
              <a:rPr lang="en-US" dirty="0" err="1" smtClean="0"/>
              <a:t>perioden</a:t>
            </a:r>
            <a:r>
              <a:rPr lang="en-US" dirty="0" smtClean="0"/>
              <a:t> </a:t>
            </a:r>
            <a:r>
              <a:rPr lang="en-US" dirty="0" err="1" smtClean="0"/>
              <a:t>fra</a:t>
            </a:r>
            <a:r>
              <a:rPr lang="en-US" dirty="0" smtClean="0"/>
              <a:t> den 1. </a:t>
            </a:r>
            <a:r>
              <a:rPr lang="en-US" dirty="0" err="1" smtClean="0"/>
              <a:t>maj</a:t>
            </a:r>
            <a:r>
              <a:rPr lang="en-US" dirty="0" smtClean="0"/>
              <a:t> </a:t>
            </a:r>
            <a:r>
              <a:rPr lang="en-US" dirty="0" err="1" smtClean="0"/>
              <a:t>til</a:t>
            </a:r>
            <a:r>
              <a:rPr lang="en-US" dirty="0" smtClean="0"/>
              <a:t> den 30. </a:t>
            </a:r>
            <a:r>
              <a:rPr lang="en-US" dirty="0" err="1" smtClean="0"/>
              <a:t>september</a:t>
            </a:r>
            <a:r>
              <a:rPr lang="en-US" dirty="0" smtClean="0"/>
              <a:t> (</a:t>
            </a:r>
            <a:r>
              <a:rPr lang="en-US" dirty="0" err="1" smtClean="0"/>
              <a:t>hovedferieperioden</a:t>
            </a:r>
            <a:r>
              <a:rPr lang="en-US" dirty="0" smtClean="0"/>
              <a:t>). </a:t>
            </a:r>
            <a:r>
              <a:rPr lang="en-US" dirty="0" err="1" smtClean="0"/>
              <a:t>En</a:t>
            </a:r>
            <a:r>
              <a:rPr lang="en-US" dirty="0" smtClean="0"/>
              <a:t> </a:t>
            </a:r>
            <a:r>
              <a:rPr lang="en-US" dirty="0" err="1" smtClean="0"/>
              <a:t>lønmodtager</a:t>
            </a:r>
            <a:r>
              <a:rPr lang="en-US" dirty="0" smtClean="0"/>
              <a:t>, </a:t>
            </a:r>
            <a:r>
              <a:rPr lang="en-US" dirty="0" err="1" smtClean="0"/>
              <a:t>som</a:t>
            </a:r>
            <a:r>
              <a:rPr lang="en-US" dirty="0" smtClean="0"/>
              <a:t> </a:t>
            </a:r>
            <a:r>
              <a:rPr lang="en-US" dirty="0" err="1" smtClean="0"/>
              <a:t>ansættes</a:t>
            </a:r>
            <a:r>
              <a:rPr lang="en-US" dirty="0" smtClean="0"/>
              <a:t> </a:t>
            </a:r>
            <a:r>
              <a:rPr lang="en-US" dirty="0" err="1" smtClean="0"/>
              <a:t>på</a:t>
            </a:r>
            <a:r>
              <a:rPr lang="en-US" dirty="0" smtClean="0"/>
              <a:t> et </a:t>
            </a:r>
            <a:r>
              <a:rPr lang="en-US" dirty="0" err="1" smtClean="0"/>
              <a:t>tidspunkt</a:t>
            </a:r>
            <a:r>
              <a:rPr lang="en-US" dirty="0" smtClean="0"/>
              <a:t> </a:t>
            </a:r>
            <a:r>
              <a:rPr lang="en-US" dirty="0" err="1" smtClean="0"/>
              <a:t>af</a:t>
            </a:r>
            <a:r>
              <a:rPr lang="en-US" dirty="0" smtClean="0"/>
              <a:t> </a:t>
            </a:r>
            <a:r>
              <a:rPr lang="en-US" dirty="0" err="1" smtClean="0"/>
              <a:t>året</a:t>
            </a:r>
            <a:r>
              <a:rPr lang="en-US" dirty="0" smtClean="0"/>
              <a:t>, </a:t>
            </a:r>
            <a:r>
              <a:rPr lang="en-US" dirty="0" err="1" smtClean="0"/>
              <a:t>hvor</a:t>
            </a:r>
            <a:r>
              <a:rPr lang="en-US" dirty="0" smtClean="0"/>
              <a:t> </a:t>
            </a:r>
            <a:r>
              <a:rPr lang="en-US" dirty="0" err="1" smtClean="0"/>
              <a:t>det</a:t>
            </a:r>
            <a:r>
              <a:rPr lang="en-US" dirty="0" smtClean="0"/>
              <a:t> </a:t>
            </a:r>
            <a:r>
              <a:rPr lang="en-US" dirty="0" err="1" smtClean="0"/>
              <a:t>ikke</a:t>
            </a:r>
            <a:r>
              <a:rPr lang="en-US" dirty="0" smtClean="0"/>
              <a:t> </a:t>
            </a:r>
            <a:r>
              <a:rPr lang="en-US" dirty="0" err="1" smtClean="0"/>
              <a:t>er</a:t>
            </a:r>
            <a:r>
              <a:rPr lang="en-US" dirty="0" smtClean="0"/>
              <a:t> </a:t>
            </a:r>
            <a:r>
              <a:rPr lang="en-US" dirty="0" err="1" smtClean="0"/>
              <a:t>muligt</a:t>
            </a:r>
            <a:r>
              <a:rPr lang="en-US" dirty="0" smtClean="0"/>
              <a:t> for den </a:t>
            </a:r>
            <a:r>
              <a:rPr lang="en-US" dirty="0" err="1" smtClean="0"/>
              <a:t>pågældende</a:t>
            </a:r>
            <a:r>
              <a:rPr lang="en-US" dirty="0" smtClean="0"/>
              <a:t> at </a:t>
            </a:r>
            <a:r>
              <a:rPr lang="en-US" dirty="0" err="1" smtClean="0"/>
              <a:t>optjene</a:t>
            </a:r>
            <a:r>
              <a:rPr lang="en-US" dirty="0" smtClean="0"/>
              <a:t> 3 </a:t>
            </a:r>
            <a:r>
              <a:rPr lang="en-US" dirty="0" err="1" smtClean="0"/>
              <a:t>ugers</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til</a:t>
            </a:r>
            <a:r>
              <a:rPr lang="en-US" dirty="0" smtClean="0"/>
              <a:t> </a:t>
            </a:r>
            <a:r>
              <a:rPr lang="en-US" dirty="0" err="1" smtClean="0"/>
              <a:t>afholdelse</a:t>
            </a:r>
            <a:r>
              <a:rPr lang="en-US" dirty="0" smtClean="0"/>
              <a:t> </a:t>
            </a:r>
            <a:r>
              <a:rPr lang="en-US" dirty="0" err="1" smtClean="0"/>
              <a:t>i</a:t>
            </a:r>
            <a:r>
              <a:rPr lang="en-US" dirty="0" smtClean="0"/>
              <a:t> </a:t>
            </a:r>
            <a:r>
              <a:rPr lang="en-US" dirty="0" err="1" smtClean="0"/>
              <a:t>hovedferieperioden</a:t>
            </a:r>
            <a:r>
              <a:rPr lang="en-US" dirty="0" smtClean="0"/>
              <a:t>, </a:t>
            </a:r>
            <a:r>
              <a:rPr lang="en-US" dirty="0" err="1" smtClean="0"/>
              <a:t>har</a:t>
            </a:r>
            <a:r>
              <a:rPr lang="en-US" dirty="0" smtClean="0"/>
              <a:t> ret </a:t>
            </a:r>
            <a:r>
              <a:rPr lang="en-US" dirty="0" err="1" smtClean="0"/>
              <a:t>til</a:t>
            </a:r>
            <a:r>
              <a:rPr lang="en-US" dirty="0" smtClean="0"/>
              <a:t> at </a:t>
            </a:r>
            <a:r>
              <a:rPr lang="en-US" dirty="0" err="1" smtClean="0"/>
              <a:t>afholde</a:t>
            </a:r>
            <a:r>
              <a:rPr lang="en-US" dirty="0" smtClean="0"/>
              <a:t> hele den </a:t>
            </a:r>
            <a:r>
              <a:rPr lang="en-US" dirty="0" err="1" smtClean="0"/>
              <a:t>ferie</a:t>
            </a:r>
            <a:r>
              <a:rPr lang="en-US" dirty="0" smtClean="0"/>
              <a:t>, der </a:t>
            </a:r>
            <a:r>
              <a:rPr lang="en-US" dirty="0" err="1" smtClean="0"/>
              <a:t>optjenes</a:t>
            </a:r>
            <a:r>
              <a:rPr lang="en-US" dirty="0" smtClean="0"/>
              <a:t>, </a:t>
            </a:r>
            <a:r>
              <a:rPr lang="en-US" dirty="0" err="1" smtClean="0"/>
              <a:t>i</a:t>
            </a:r>
            <a:r>
              <a:rPr lang="en-US" dirty="0" smtClean="0"/>
              <a:t> </a:t>
            </a:r>
            <a:r>
              <a:rPr lang="en-US" dirty="0" err="1" smtClean="0"/>
              <a:t>sammenhæng</a:t>
            </a:r>
            <a:r>
              <a:rPr lang="en-US" dirty="0" smtClean="0"/>
              <a:t> </a:t>
            </a:r>
            <a:r>
              <a:rPr lang="en-US" dirty="0" err="1" smtClean="0"/>
              <a:t>i</a:t>
            </a:r>
            <a:r>
              <a:rPr lang="en-US" dirty="0" smtClean="0"/>
              <a:t> </a:t>
            </a:r>
            <a:r>
              <a:rPr lang="en-US" dirty="0" err="1" smtClean="0"/>
              <a:t>hovedferieperioden</a:t>
            </a:r>
            <a:r>
              <a:rPr lang="en-US" dirty="0" smtClean="0"/>
              <a:t>.</a:t>
            </a:r>
          </a:p>
          <a:p>
            <a:r>
              <a:rPr lang="en-US" dirty="0" smtClean="0"/>
              <a:t>Stk. 3. </a:t>
            </a:r>
            <a:r>
              <a:rPr lang="en-US" dirty="0" err="1" smtClean="0"/>
              <a:t>Lønmodtageren</a:t>
            </a:r>
            <a:r>
              <a:rPr lang="en-US" dirty="0" smtClean="0"/>
              <a:t> </a:t>
            </a:r>
            <a:r>
              <a:rPr lang="en-US" dirty="0" err="1" smtClean="0"/>
              <a:t>har</a:t>
            </a:r>
            <a:r>
              <a:rPr lang="en-US" dirty="0" smtClean="0"/>
              <a:t> ret </a:t>
            </a:r>
            <a:r>
              <a:rPr lang="en-US" dirty="0" err="1" smtClean="0"/>
              <a:t>til</a:t>
            </a:r>
            <a:r>
              <a:rPr lang="en-US" dirty="0" smtClean="0"/>
              <a:t> at </a:t>
            </a:r>
            <a:r>
              <a:rPr lang="en-US" dirty="0" err="1" smtClean="0"/>
              <a:t>holde</a:t>
            </a:r>
            <a:r>
              <a:rPr lang="en-US" dirty="0" smtClean="0"/>
              <a:t> </a:t>
            </a:r>
            <a:r>
              <a:rPr lang="en-US" dirty="0" err="1" smtClean="0"/>
              <a:t>øvrige</a:t>
            </a:r>
            <a:r>
              <a:rPr lang="en-US" dirty="0" smtClean="0"/>
              <a:t> </a:t>
            </a:r>
            <a:r>
              <a:rPr lang="en-US" dirty="0" err="1" smtClean="0"/>
              <a:t>feriedage</a:t>
            </a:r>
            <a:r>
              <a:rPr lang="en-US" dirty="0" smtClean="0"/>
              <a:t> </a:t>
            </a:r>
            <a:r>
              <a:rPr lang="en-US" dirty="0" err="1" smtClean="0"/>
              <a:t>i</a:t>
            </a:r>
            <a:r>
              <a:rPr lang="en-US" dirty="0" smtClean="0"/>
              <a:t> </a:t>
            </a:r>
            <a:r>
              <a:rPr lang="en-US" dirty="0" err="1" smtClean="0"/>
              <a:t>sammenhæng</a:t>
            </a:r>
            <a:r>
              <a:rPr lang="en-US" dirty="0" smtClean="0"/>
              <a:t> </a:t>
            </a:r>
            <a:r>
              <a:rPr lang="en-US" dirty="0" err="1" smtClean="0"/>
              <a:t>af</a:t>
            </a:r>
            <a:r>
              <a:rPr lang="en-US" dirty="0" smtClean="0"/>
              <a:t> </a:t>
            </a:r>
            <a:r>
              <a:rPr lang="en-US" dirty="0" err="1" smtClean="0"/>
              <a:t>mindst</a:t>
            </a:r>
            <a:r>
              <a:rPr lang="en-US" dirty="0" smtClean="0"/>
              <a:t> 5 </a:t>
            </a:r>
            <a:r>
              <a:rPr lang="en-US" dirty="0" err="1" smtClean="0"/>
              <a:t>dages</a:t>
            </a:r>
            <a:r>
              <a:rPr lang="en-US" dirty="0" smtClean="0"/>
              <a:t> </a:t>
            </a:r>
            <a:r>
              <a:rPr lang="en-US" dirty="0" err="1" smtClean="0"/>
              <a:t>varighed</a:t>
            </a:r>
            <a:r>
              <a:rPr lang="en-US" dirty="0" smtClean="0"/>
              <a:t>. </a:t>
            </a:r>
            <a:r>
              <a:rPr lang="en-US" dirty="0" err="1" smtClean="0"/>
              <a:t>Udgør</a:t>
            </a:r>
            <a:r>
              <a:rPr lang="en-US" dirty="0" smtClean="0"/>
              <a:t> de </a:t>
            </a:r>
            <a:r>
              <a:rPr lang="en-US" dirty="0" err="1" smtClean="0"/>
              <a:t>øvrige</a:t>
            </a:r>
            <a:r>
              <a:rPr lang="en-US" dirty="0" smtClean="0"/>
              <a:t> </a:t>
            </a:r>
            <a:r>
              <a:rPr lang="en-US" dirty="0" err="1" smtClean="0"/>
              <a:t>feriedage</a:t>
            </a:r>
            <a:r>
              <a:rPr lang="en-US" dirty="0" smtClean="0"/>
              <a:t> </a:t>
            </a:r>
            <a:r>
              <a:rPr lang="en-US" dirty="0" err="1" smtClean="0"/>
              <a:t>mindre</a:t>
            </a:r>
            <a:r>
              <a:rPr lang="en-US" dirty="0" smtClean="0"/>
              <a:t> end 5 </a:t>
            </a:r>
            <a:r>
              <a:rPr lang="en-US" dirty="0" err="1" smtClean="0"/>
              <a:t>dage</a:t>
            </a:r>
            <a:r>
              <a:rPr lang="en-US" dirty="0" smtClean="0"/>
              <a:t>, </a:t>
            </a:r>
            <a:r>
              <a:rPr lang="en-US" dirty="0" err="1" smtClean="0"/>
              <a:t>skal</a:t>
            </a:r>
            <a:r>
              <a:rPr lang="en-US" dirty="0" smtClean="0"/>
              <a:t> </a:t>
            </a:r>
            <a:r>
              <a:rPr lang="en-US" dirty="0" err="1" smtClean="0"/>
              <a:t>disse</a:t>
            </a:r>
            <a:r>
              <a:rPr lang="en-US" dirty="0" smtClean="0"/>
              <a:t> </a:t>
            </a:r>
            <a:r>
              <a:rPr lang="en-US" dirty="0" err="1" smtClean="0"/>
              <a:t>dage</a:t>
            </a:r>
            <a:r>
              <a:rPr lang="en-US" dirty="0" smtClean="0"/>
              <a:t> gives </a:t>
            </a:r>
            <a:r>
              <a:rPr lang="en-US" dirty="0" err="1" smtClean="0"/>
              <a:t>i</a:t>
            </a:r>
            <a:r>
              <a:rPr lang="en-US" dirty="0" smtClean="0"/>
              <a:t> </a:t>
            </a:r>
            <a:r>
              <a:rPr lang="en-US" dirty="0" err="1" smtClean="0"/>
              <a:t>sammenhæng</a:t>
            </a:r>
            <a:r>
              <a:rPr lang="en-US" dirty="0" smtClean="0"/>
              <a:t>. </a:t>
            </a:r>
            <a:r>
              <a:rPr lang="en-US" dirty="0" err="1" smtClean="0"/>
              <a:t>Gør</a:t>
            </a:r>
            <a:r>
              <a:rPr lang="en-US" dirty="0" smtClean="0"/>
              <a:t> </a:t>
            </a:r>
            <a:r>
              <a:rPr lang="en-US" dirty="0" err="1" smtClean="0"/>
              <a:t>driftsmæssige</a:t>
            </a:r>
            <a:r>
              <a:rPr lang="en-US" dirty="0" smtClean="0"/>
              <a:t> </a:t>
            </a:r>
            <a:r>
              <a:rPr lang="en-US" dirty="0" err="1" smtClean="0"/>
              <a:t>hensyn</a:t>
            </a:r>
            <a:r>
              <a:rPr lang="en-US" dirty="0" smtClean="0"/>
              <a:t> </a:t>
            </a:r>
            <a:r>
              <a:rPr lang="en-US" dirty="0" err="1" smtClean="0"/>
              <a:t>det</a:t>
            </a:r>
            <a:r>
              <a:rPr lang="en-US" dirty="0" smtClean="0"/>
              <a:t> </a:t>
            </a:r>
            <a:r>
              <a:rPr lang="en-US" dirty="0" err="1" smtClean="0"/>
              <a:t>ønskeligt</a:t>
            </a:r>
            <a:r>
              <a:rPr lang="en-US" dirty="0" smtClean="0"/>
              <a:t>, </a:t>
            </a:r>
            <a:r>
              <a:rPr lang="en-US" dirty="0" err="1" smtClean="0"/>
              <a:t>kan</a:t>
            </a:r>
            <a:r>
              <a:rPr lang="en-US" dirty="0" smtClean="0"/>
              <a:t> de </a:t>
            </a:r>
            <a:r>
              <a:rPr lang="en-US" dirty="0" err="1" smtClean="0"/>
              <a:t>øvrige</a:t>
            </a:r>
            <a:r>
              <a:rPr lang="en-US" dirty="0" smtClean="0"/>
              <a:t> </a:t>
            </a:r>
            <a:r>
              <a:rPr lang="en-US" dirty="0" err="1" smtClean="0"/>
              <a:t>feriedage</a:t>
            </a:r>
            <a:r>
              <a:rPr lang="en-US" dirty="0" smtClean="0"/>
              <a:t> dog gives </a:t>
            </a:r>
            <a:r>
              <a:rPr lang="en-US" dirty="0" err="1" smtClean="0"/>
              <a:t>som</a:t>
            </a:r>
            <a:r>
              <a:rPr lang="en-US" dirty="0" smtClean="0"/>
              <a:t> </a:t>
            </a:r>
            <a:r>
              <a:rPr lang="en-US" dirty="0" err="1" smtClean="0"/>
              <a:t>enkeltdage</a:t>
            </a:r>
            <a:r>
              <a:rPr lang="en-US" dirty="0" smtClean="0"/>
              <a:t>.</a:t>
            </a:r>
          </a:p>
          <a:p>
            <a:r>
              <a:rPr lang="en-US" dirty="0" err="1" smtClean="0"/>
              <a:t>Ferievarsling</a:t>
            </a:r>
            <a:r>
              <a:rPr lang="en-US" dirty="0" smtClean="0"/>
              <a:t>, </a:t>
            </a:r>
            <a:r>
              <a:rPr lang="en-US" dirty="0" err="1" smtClean="0"/>
              <a:t>ændring</a:t>
            </a:r>
            <a:r>
              <a:rPr lang="en-US" dirty="0" smtClean="0"/>
              <a:t> </a:t>
            </a:r>
            <a:r>
              <a:rPr lang="en-US" dirty="0" err="1" smtClean="0"/>
              <a:t>og</a:t>
            </a:r>
            <a:r>
              <a:rPr lang="en-US" dirty="0" smtClean="0"/>
              <a:t> </a:t>
            </a:r>
            <a:r>
              <a:rPr lang="en-US" dirty="0" err="1" smtClean="0"/>
              <a:t>erstatning</a:t>
            </a:r>
            <a:endParaRPr lang="en-US" dirty="0" smtClean="0"/>
          </a:p>
          <a:p>
            <a:r>
              <a:rPr lang="en-US" dirty="0" smtClean="0"/>
              <a:t>§ 9. </a:t>
            </a:r>
            <a:r>
              <a:rPr lang="en-US" dirty="0" err="1" smtClean="0"/>
              <a:t>Arbejdsgiveren</a:t>
            </a:r>
            <a:r>
              <a:rPr lang="en-US" dirty="0" smtClean="0"/>
              <a:t> </a:t>
            </a:r>
            <a:r>
              <a:rPr lang="en-US" dirty="0" err="1" smtClean="0"/>
              <a:t>fastsætter</a:t>
            </a:r>
            <a:r>
              <a:rPr lang="en-US" dirty="0" smtClean="0"/>
              <a:t> </a:t>
            </a:r>
            <a:r>
              <a:rPr lang="en-US" dirty="0" err="1" smtClean="0"/>
              <a:t>efter</a:t>
            </a:r>
            <a:r>
              <a:rPr lang="en-US" dirty="0" smtClean="0"/>
              <a:t> </a:t>
            </a:r>
            <a:r>
              <a:rPr lang="en-US" dirty="0" err="1" smtClean="0"/>
              <a:t>forhandling</a:t>
            </a:r>
            <a:r>
              <a:rPr lang="en-US" dirty="0" smtClean="0"/>
              <a:t> med </a:t>
            </a:r>
            <a:r>
              <a:rPr lang="en-US" dirty="0" err="1" smtClean="0"/>
              <a:t>lønmodtageren</a:t>
            </a:r>
            <a:r>
              <a:rPr lang="en-US" dirty="0" smtClean="0"/>
              <a:t>, </a:t>
            </a:r>
            <a:r>
              <a:rPr lang="en-US" dirty="0" err="1" smtClean="0"/>
              <a:t>hvornår</a:t>
            </a:r>
            <a:r>
              <a:rPr lang="en-US" dirty="0" smtClean="0"/>
              <a:t> </a:t>
            </a:r>
            <a:r>
              <a:rPr lang="en-US" dirty="0" err="1" smtClean="0"/>
              <a:t>ferien</a:t>
            </a:r>
            <a:r>
              <a:rPr lang="en-US" dirty="0" smtClean="0"/>
              <a:t> </a:t>
            </a:r>
            <a:r>
              <a:rPr lang="en-US" dirty="0" err="1" smtClean="0"/>
              <a:t>skal</a:t>
            </a:r>
            <a:r>
              <a:rPr lang="en-US" dirty="0" smtClean="0"/>
              <a:t> </a:t>
            </a:r>
            <a:r>
              <a:rPr lang="en-US" dirty="0" err="1" smtClean="0"/>
              <a:t>holdes</a:t>
            </a:r>
            <a:r>
              <a:rPr lang="en-US" dirty="0" smtClean="0"/>
              <a:t> </a:t>
            </a:r>
            <a:r>
              <a:rPr lang="en-US" dirty="0" err="1" smtClean="0"/>
              <a:t>i</a:t>
            </a:r>
            <a:r>
              <a:rPr lang="en-US" dirty="0" smtClean="0"/>
              <a:t> </a:t>
            </a:r>
            <a:r>
              <a:rPr lang="en-US" dirty="0" err="1" smtClean="0"/>
              <a:t>ferieafholdelsesperioden</a:t>
            </a:r>
            <a:r>
              <a:rPr lang="en-US" dirty="0" smtClean="0"/>
              <a:t>. </a:t>
            </a:r>
            <a:r>
              <a:rPr lang="en-US" dirty="0" err="1" smtClean="0"/>
              <a:t>Arbejdsgiveren</a:t>
            </a:r>
            <a:r>
              <a:rPr lang="en-US" dirty="0" smtClean="0"/>
              <a:t> </a:t>
            </a:r>
            <a:r>
              <a:rPr lang="en-US" dirty="0" err="1" smtClean="0"/>
              <a:t>skal</a:t>
            </a:r>
            <a:r>
              <a:rPr lang="en-US" dirty="0" smtClean="0"/>
              <a:t> under </a:t>
            </a:r>
            <a:r>
              <a:rPr lang="en-US" dirty="0" err="1" smtClean="0"/>
              <a:t>hensyntagen</a:t>
            </a:r>
            <a:r>
              <a:rPr lang="en-US" dirty="0" smtClean="0"/>
              <a:t> </a:t>
            </a:r>
            <a:r>
              <a:rPr lang="en-US" dirty="0" err="1" smtClean="0"/>
              <a:t>til</a:t>
            </a:r>
            <a:r>
              <a:rPr lang="en-US" dirty="0" smtClean="0"/>
              <a:t> </a:t>
            </a:r>
            <a:r>
              <a:rPr lang="en-US" dirty="0" err="1" smtClean="0"/>
              <a:t>virksomhedens</a:t>
            </a:r>
            <a:r>
              <a:rPr lang="en-US" dirty="0" smtClean="0"/>
              <a:t> drift </a:t>
            </a:r>
            <a:r>
              <a:rPr lang="en-US" dirty="0" err="1" smtClean="0"/>
              <a:t>så</a:t>
            </a:r>
            <a:r>
              <a:rPr lang="en-US" dirty="0" smtClean="0"/>
              <a:t> </a:t>
            </a:r>
            <a:r>
              <a:rPr lang="en-US" dirty="0" err="1" smtClean="0"/>
              <a:t>vidt</a:t>
            </a:r>
            <a:r>
              <a:rPr lang="en-US" dirty="0" smtClean="0"/>
              <a:t> </a:t>
            </a:r>
            <a:r>
              <a:rPr lang="en-US" dirty="0" err="1" smtClean="0"/>
              <a:t>muligt</a:t>
            </a:r>
            <a:r>
              <a:rPr lang="en-US" dirty="0" smtClean="0"/>
              <a:t> </a:t>
            </a:r>
            <a:r>
              <a:rPr lang="en-US" dirty="0" err="1" smtClean="0"/>
              <a:t>imødekomme</a:t>
            </a:r>
            <a:r>
              <a:rPr lang="en-US" dirty="0" smtClean="0"/>
              <a:t> </a:t>
            </a:r>
            <a:r>
              <a:rPr lang="en-US" dirty="0" err="1" smtClean="0"/>
              <a:t>lønmodtagerens</a:t>
            </a:r>
            <a:r>
              <a:rPr lang="en-US" dirty="0" smtClean="0"/>
              <a:t> </a:t>
            </a:r>
            <a:r>
              <a:rPr lang="en-US" dirty="0" err="1" smtClean="0"/>
              <a:t>ønske</a:t>
            </a:r>
            <a:r>
              <a:rPr lang="en-US" dirty="0" smtClean="0"/>
              <a:t> om, </a:t>
            </a:r>
            <a:r>
              <a:rPr lang="en-US" dirty="0" err="1" smtClean="0"/>
              <a:t>hvornår</a:t>
            </a:r>
            <a:r>
              <a:rPr lang="en-US" dirty="0" smtClean="0"/>
              <a:t> </a:t>
            </a:r>
            <a:r>
              <a:rPr lang="en-US" dirty="0" err="1" smtClean="0"/>
              <a:t>ferien</a:t>
            </a:r>
            <a:r>
              <a:rPr lang="en-US" dirty="0" smtClean="0"/>
              <a:t> </a:t>
            </a:r>
            <a:r>
              <a:rPr lang="en-US" dirty="0" err="1" smtClean="0"/>
              <a:t>skal</a:t>
            </a:r>
            <a:r>
              <a:rPr lang="en-US" dirty="0" smtClean="0"/>
              <a:t> </a:t>
            </a:r>
            <a:r>
              <a:rPr lang="en-US" dirty="0" err="1" smtClean="0"/>
              <a:t>holdes</a:t>
            </a:r>
            <a:r>
              <a:rPr lang="en-US" dirty="0" smtClean="0"/>
              <a:t>, </a:t>
            </a:r>
            <a:r>
              <a:rPr lang="en-US" dirty="0" err="1" smtClean="0"/>
              <a:t>herunder</a:t>
            </a:r>
            <a:r>
              <a:rPr lang="en-US" dirty="0" smtClean="0"/>
              <a:t> </a:t>
            </a:r>
            <a:r>
              <a:rPr lang="en-US" dirty="0" err="1" smtClean="0"/>
              <a:t>lønmodtagerens</a:t>
            </a:r>
            <a:r>
              <a:rPr lang="en-US" dirty="0" smtClean="0"/>
              <a:t> </a:t>
            </a:r>
            <a:r>
              <a:rPr lang="en-US" dirty="0" err="1" smtClean="0"/>
              <a:t>ønske</a:t>
            </a:r>
            <a:r>
              <a:rPr lang="en-US" dirty="0" smtClean="0"/>
              <a:t> om, at </a:t>
            </a:r>
            <a:r>
              <a:rPr lang="en-US" dirty="0" err="1" smtClean="0"/>
              <a:t>hovedferien</a:t>
            </a:r>
            <a:r>
              <a:rPr lang="en-US" dirty="0" smtClean="0"/>
              <a:t> </a:t>
            </a:r>
            <a:r>
              <a:rPr lang="en-US" dirty="0" err="1" smtClean="0"/>
              <a:t>holdes</a:t>
            </a:r>
            <a:r>
              <a:rPr lang="en-US" dirty="0" smtClean="0"/>
              <a:t> </a:t>
            </a:r>
            <a:r>
              <a:rPr lang="en-US" dirty="0" err="1" smtClean="0"/>
              <a:t>i</a:t>
            </a:r>
            <a:r>
              <a:rPr lang="en-US" dirty="0" smtClean="0"/>
              <a:t> </a:t>
            </a:r>
            <a:r>
              <a:rPr lang="en-US" dirty="0" err="1" smtClean="0"/>
              <a:t>lønmodtagerens</a:t>
            </a:r>
            <a:r>
              <a:rPr lang="en-US" dirty="0" smtClean="0"/>
              <a:t> barns </a:t>
            </a:r>
            <a:r>
              <a:rPr lang="en-US" dirty="0" err="1" smtClean="0"/>
              <a:t>skolesommerferie</a:t>
            </a:r>
            <a:r>
              <a:rPr lang="en-US" dirty="0" smtClean="0"/>
              <a:t>.</a:t>
            </a:r>
          </a:p>
          <a:p>
            <a:r>
              <a:rPr lang="en-US" dirty="0" smtClean="0"/>
              <a:t>Stk. 2. </a:t>
            </a:r>
            <a:r>
              <a:rPr lang="en-US" dirty="0" err="1" smtClean="0"/>
              <a:t>Arbejdsgiveren</a:t>
            </a:r>
            <a:r>
              <a:rPr lang="en-US" dirty="0" smtClean="0"/>
              <a:t> </a:t>
            </a:r>
            <a:r>
              <a:rPr lang="en-US" dirty="0" err="1" smtClean="0"/>
              <a:t>skal</a:t>
            </a:r>
            <a:r>
              <a:rPr lang="en-US" dirty="0" smtClean="0"/>
              <a:t> </a:t>
            </a:r>
            <a:r>
              <a:rPr lang="en-US" dirty="0" err="1" smtClean="0"/>
              <a:t>så</a:t>
            </a:r>
            <a:r>
              <a:rPr lang="en-US" dirty="0" smtClean="0"/>
              <a:t> </a:t>
            </a:r>
            <a:r>
              <a:rPr lang="en-US" dirty="0" err="1" smtClean="0"/>
              <a:t>tidligt</a:t>
            </a:r>
            <a:r>
              <a:rPr lang="en-US" dirty="0" smtClean="0"/>
              <a:t> </a:t>
            </a:r>
            <a:r>
              <a:rPr lang="en-US" dirty="0" err="1" smtClean="0"/>
              <a:t>som</a:t>
            </a:r>
            <a:r>
              <a:rPr lang="en-US" dirty="0" smtClean="0"/>
              <a:t> </a:t>
            </a:r>
            <a:r>
              <a:rPr lang="en-US" dirty="0" err="1" smtClean="0"/>
              <a:t>muligt</a:t>
            </a:r>
            <a:r>
              <a:rPr lang="en-US" dirty="0" smtClean="0"/>
              <a:t> </a:t>
            </a:r>
            <a:r>
              <a:rPr lang="en-US" dirty="0" err="1" smtClean="0"/>
              <a:t>meddele</a:t>
            </a:r>
            <a:r>
              <a:rPr lang="en-US" dirty="0" smtClean="0"/>
              <a:t> </a:t>
            </a:r>
            <a:r>
              <a:rPr lang="en-US" dirty="0" err="1" smtClean="0"/>
              <a:t>lønmodtageren</a:t>
            </a:r>
            <a:r>
              <a:rPr lang="en-US" dirty="0" smtClean="0"/>
              <a:t>, </a:t>
            </a:r>
            <a:r>
              <a:rPr lang="en-US" dirty="0" err="1" smtClean="0"/>
              <a:t>hvornår</a:t>
            </a:r>
            <a:r>
              <a:rPr lang="en-US" dirty="0" smtClean="0"/>
              <a:t> </a:t>
            </a:r>
            <a:r>
              <a:rPr lang="en-US" dirty="0" err="1" smtClean="0"/>
              <a:t>ferien</a:t>
            </a:r>
            <a:r>
              <a:rPr lang="en-US" dirty="0" smtClean="0"/>
              <a:t> </a:t>
            </a:r>
            <a:r>
              <a:rPr lang="en-US" dirty="0" err="1" smtClean="0"/>
              <a:t>skal</a:t>
            </a:r>
            <a:r>
              <a:rPr lang="en-US" dirty="0" smtClean="0"/>
              <a:t> </a:t>
            </a:r>
            <a:r>
              <a:rPr lang="en-US" dirty="0" err="1" smtClean="0"/>
              <a:t>holdes</a:t>
            </a:r>
            <a:r>
              <a:rPr lang="en-US" dirty="0" smtClean="0"/>
              <a:t>. </a:t>
            </a:r>
            <a:r>
              <a:rPr lang="en-US" dirty="0" err="1" smtClean="0"/>
              <a:t>Arbejdsgiveren</a:t>
            </a:r>
            <a:r>
              <a:rPr lang="en-US" dirty="0" smtClean="0"/>
              <a:t> </a:t>
            </a:r>
            <a:r>
              <a:rPr lang="en-US" dirty="0" err="1" smtClean="0"/>
              <a:t>skal</a:t>
            </a:r>
            <a:r>
              <a:rPr lang="en-US" dirty="0" smtClean="0"/>
              <a:t> give </a:t>
            </a:r>
            <a:r>
              <a:rPr lang="en-US" dirty="0" err="1" smtClean="0"/>
              <a:t>meddelelsen</a:t>
            </a:r>
            <a:r>
              <a:rPr lang="en-US" dirty="0" smtClean="0"/>
              <a:t>, </a:t>
            </a:r>
            <a:r>
              <a:rPr lang="en-US" dirty="0" err="1" smtClean="0"/>
              <a:t>senest</a:t>
            </a:r>
            <a:r>
              <a:rPr lang="en-US" dirty="0" smtClean="0"/>
              <a:t> 3 </a:t>
            </a:r>
            <a:r>
              <a:rPr lang="en-US" dirty="0" err="1" smtClean="0"/>
              <a:t>måneder</a:t>
            </a:r>
            <a:r>
              <a:rPr lang="en-US" dirty="0" smtClean="0"/>
              <a:t> </a:t>
            </a:r>
            <a:r>
              <a:rPr lang="en-US" dirty="0" err="1" smtClean="0"/>
              <a:t>før</a:t>
            </a:r>
            <a:r>
              <a:rPr lang="en-US" dirty="0" smtClean="0"/>
              <a:t> </a:t>
            </a:r>
            <a:r>
              <a:rPr lang="en-US" dirty="0" err="1" smtClean="0"/>
              <a:t>hovedferien</a:t>
            </a:r>
            <a:r>
              <a:rPr lang="en-US" dirty="0" smtClean="0"/>
              <a:t> </a:t>
            </a:r>
            <a:r>
              <a:rPr lang="en-US" dirty="0" err="1" smtClean="0"/>
              <a:t>begynder</a:t>
            </a:r>
            <a:r>
              <a:rPr lang="en-US" dirty="0" smtClean="0"/>
              <a:t>, </a:t>
            </a:r>
            <a:r>
              <a:rPr lang="en-US" dirty="0" err="1" smtClean="0"/>
              <a:t>og</a:t>
            </a:r>
            <a:r>
              <a:rPr lang="en-US" dirty="0" smtClean="0"/>
              <a:t> </a:t>
            </a:r>
            <a:r>
              <a:rPr lang="en-US" dirty="0" err="1" smtClean="0"/>
              <a:t>senest</a:t>
            </a:r>
            <a:r>
              <a:rPr lang="en-US" dirty="0" smtClean="0"/>
              <a:t> 1 </a:t>
            </a:r>
            <a:r>
              <a:rPr lang="en-US" dirty="0" err="1" smtClean="0"/>
              <a:t>måned</a:t>
            </a:r>
            <a:r>
              <a:rPr lang="en-US" dirty="0" smtClean="0"/>
              <a:t> </a:t>
            </a:r>
            <a:r>
              <a:rPr lang="en-US" dirty="0" err="1" smtClean="0"/>
              <a:t>før</a:t>
            </a:r>
            <a:r>
              <a:rPr lang="en-US" dirty="0" smtClean="0"/>
              <a:t> </a:t>
            </a:r>
            <a:r>
              <a:rPr lang="en-US" dirty="0" err="1" smtClean="0"/>
              <a:t>ferien</a:t>
            </a:r>
            <a:r>
              <a:rPr lang="en-US" dirty="0" smtClean="0"/>
              <a:t> </a:t>
            </a:r>
            <a:r>
              <a:rPr lang="en-US" dirty="0" err="1" smtClean="0"/>
              <a:t>begynder</a:t>
            </a:r>
            <a:r>
              <a:rPr lang="en-US" dirty="0" smtClean="0"/>
              <a:t> for </a:t>
            </a:r>
            <a:r>
              <a:rPr lang="en-US" dirty="0" err="1" smtClean="0"/>
              <a:t>øvrige</a:t>
            </a:r>
            <a:r>
              <a:rPr lang="en-US" dirty="0" smtClean="0"/>
              <a:t> </a:t>
            </a:r>
            <a:r>
              <a:rPr lang="en-US" dirty="0" err="1" smtClean="0"/>
              <a:t>feriedage</a:t>
            </a:r>
            <a:r>
              <a:rPr lang="en-US" dirty="0" smtClean="0"/>
              <a:t>, </a:t>
            </a:r>
            <a:r>
              <a:rPr lang="en-US" dirty="0" err="1" smtClean="0"/>
              <a:t>medmindre</a:t>
            </a:r>
            <a:r>
              <a:rPr lang="en-US" dirty="0" smtClean="0"/>
              <a:t> </a:t>
            </a:r>
            <a:r>
              <a:rPr lang="en-US" dirty="0" err="1" smtClean="0"/>
              <a:t>særlige</a:t>
            </a:r>
            <a:r>
              <a:rPr lang="en-US" dirty="0" smtClean="0"/>
              <a:t> </a:t>
            </a:r>
            <a:r>
              <a:rPr lang="en-US" dirty="0" err="1" smtClean="0"/>
              <a:t>omstændigheder</a:t>
            </a:r>
            <a:r>
              <a:rPr lang="en-US" dirty="0" smtClean="0"/>
              <a:t> </a:t>
            </a:r>
            <a:r>
              <a:rPr lang="en-US" dirty="0" err="1" smtClean="0"/>
              <a:t>hindrer</a:t>
            </a:r>
            <a:r>
              <a:rPr lang="en-US" dirty="0" smtClean="0"/>
              <a:t> </a:t>
            </a:r>
            <a:r>
              <a:rPr lang="en-US" dirty="0" err="1" smtClean="0"/>
              <a:t>dette</a:t>
            </a:r>
            <a:r>
              <a:rPr lang="en-US" dirty="0" smtClean="0"/>
              <a:t>.</a:t>
            </a:r>
          </a:p>
          <a:p>
            <a:r>
              <a:rPr lang="en-US" dirty="0" smtClean="0"/>
              <a:t>Stk. 3. </a:t>
            </a:r>
            <a:r>
              <a:rPr lang="en-US" dirty="0" err="1" smtClean="0"/>
              <a:t>Gør</a:t>
            </a:r>
            <a:r>
              <a:rPr lang="en-US" dirty="0" smtClean="0"/>
              <a:t> </a:t>
            </a:r>
            <a:r>
              <a:rPr lang="en-US" dirty="0" err="1" smtClean="0"/>
              <a:t>væsentlige</a:t>
            </a:r>
            <a:r>
              <a:rPr lang="en-US" dirty="0" smtClean="0"/>
              <a:t>, </a:t>
            </a:r>
            <a:r>
              <a:rPr lang="en-US" dirty="0" err="1" smtClean="0"/>
              <a:t>upåregnelige</a:t>
            </a:r>
            <a:r>
              <a:rPr lang="en-US" dirty="0" smtClean="0"/>
              <a:t> </a:t>
            </a:r>
            <a:r>
              <a:rPr lang="en-US" dirty="0" err="1" smtClean="0"/>
              <a:t>driftsmæssige</a:t>
            </a:r>
            <a:r>
              <a:rPr lang="en-US" dirty="0" smtClean="0"/>
              <a:t> </a:t>
            </a:r>
            <a:r>
              <a:rPr lang="en-US" dirty="0" err="1" smtClean="0"/>
              <a:t>hensyn</a:t>
            </a:r>
            <a:r>
              <a:rPr lang="en-US" dirty="0" smtClean="0"/>
              <a:t> </a:t>
            </a:r>
            <a:r>
              <a:rPr lang="en-US" dirty="0" err="1" smtClean="0"/>
              <a:t>det</a:t>
            </a:r>
            <a:r>
              <a:rPr lang="en-US" dirty="0" smtClean="0"/>
              <a:t> </a:t>
            </a:r>
            <a:r>
              <a:rPr lang="en-US" dirty="0" err="1" smtClean="0"/>
              <a:t>nødvendigt</a:t>
            </a:r>
            <a:r>
              <a:rPr lang="en-US" dirty="0" smtClean="0"/>
              <a:t>, </a:t>
            </a:r>
            <a:r>
              <a:rPr lang="en-US" dirty="0" err="1" smtClean="0"/>
              <a:t>kan</a:t>
            </a:r>
            <a:r>
              <a:rPr lang="en-US" dirty="0" smtClean="0"/>
              <a:t> </a:t>
            </a:r>
            <a:r>
              <a:rPr lang="en-US" dirty="0" err="1" smtClean="0"/>
              <a:t>arbejdsgiveren</a:t>
            </a:r>
            <a:r>
              <a:rPr lang="en-US" dirty="0" smtClean="0"/>
              <a:t> </a:t>
            </a:r>
            <a:r>
              <a:rPr lang="en-US" dirty="0" err="1" smtClean="0"/>
              <a:t>ændre</a:t>
            </a:r>
            <a:r>
              <a:rPr lang="en-US" dirty="0" smtClean="0"/>
              <a:t> </a:t>
            </a:r>
            <a:r>
              <a:rPr lang="en-US" dirty="0" err="1" smtClean="0"/>
              <a:t>tidligere</a:t>
            </a:r>
            <a:r>
              <a:rPr lang="en-US" dirty="0" smtClean="0"/>
              <a:t> </a:t>
            </a:r>
            <a:r>
              <a:rPr lang="en-US" dirty="0" err="1" smtClean="0"/>
              <a:t>fastsat</a:t>
            </a:r>
            <a:r>
              <a:rPr lang="en-US" dirty="0" smtClean="0"/>
              <a:t> </a:t>
            </a:r>
            <a:r>
              <a:rPr lang="en-US" dirty="0" err="1" smtClean="0"/>
              <a:t>ferie</a:t>
            </a:r>
            <a:r>
              <a:rPr lang="en-US" dirty="0" smtClean="0"/>
              <a:t>. </a:t>
            </a:r>
            <a:r>
              <a:rPr lang="en-US" dirty="0" err="1" smtClean="0"/>
              <a:t>Lønmodtageren</a:t>
            </a:r>
            <a:r>
              <a:rPr lang="en-US" dirty="0" smtClean="0"/>
              <a:t> </a:t>
            </a:r>
            <a:r>
              <a:rPr lang="en-US" dirty="0" err="1" smtClean="0"/>
              <a:t>skal</a:t>
            </a:r>
            <a:r>
              <a:rPr lang="en-US" dirty="0" smtClean="0"/>
              <a:t> have </a:t>
            </a:r>
            <a:r>
              <a:rPr lang="en-US" dirty="0" err="1" smtClean="0"/>
              <a:t>erstattet</a:t>
            </a:r>
            <a:r>
              <a:rPr lang="en-US" dirty="0" smtClean="0"/>
              <a:t> et </a:t>
            </a:r>
            <a:r>
              <a:rPr lang="en-US" dirty="0" err="1" smtClean="0"/>
              <a:t>eventuelt</a:t>
            </a:r>
            <a:r>
              <a:rPr lang="en-US" dirty="0" smtClean="0"/>
              <a:t> </a:t>
            </a:r>
            <a:r>
              <a:rPr lang="en-US" dirty="0" err="1" smtClean="0"/>
              <a:t>økonomisk</a:t>
            </a:r>
            <a:r>
              <a:rPr lang="en-US" dirty="0" smtClean="0"/>
              <a:t> tab </a:t>
            </a:r>
            <a:r>
              <a:rPr lang="en-US" dirty="0" err="1" smtClean="0"/>
              <a:t>som</a:t>
            </a:r>
            <a:r>
              <a:rPr lang="en-US" dirty="0" smtClean="0"/>
              <a:t> </a:t>
            </a:r>
            <a:r>
              <a:rPr lang="en-US" dirty="0" err="1" smtClean="0"/>
              <a:t>følge</a:t>
            </a:r>
            <a:r>
              <a:rPr lang="en-US" dirty="0" smtClean="0"/>
              <a:t> </a:t>
            </a:r>
            <a:r>
              <a:rPr lang="en-US" dirty="0" err="1" smtClean="0"/>
              <a:t>af</a:t>
            </a:r>
            <a:r>
              <a:rPr lang="en-US" dirty="0" smtClean="0"/>
              <a:t> </a:t>
            </a:r>
            <a:r>
              <a:rPr lang="en-US" dirty="0" err="1" smtClean="0"/>
              <a:t>ændringen</a:t>
            </a:r>
            <a:r>
              <a:rPr lang="en-US" dirty="0" smtClean="0"/>
              <a:t>. </a:t>
            </a:r>
            <a:r>
              <a:rPr lang="en-US" dirty="0" err="1" smtClean="0"/>
              <a:t>Allerede</a:t>
            </a:r>
            <a:r>
              <a:rPr lang="en-US" dirty="0" smtClean="0"/>
              <a:t> </a:t>
            </a:r>
            <a:r>
              <a:rPr lang="en-US" dirty="0" err="1" smtClean="0"/>
              <a:t>påbegyndt</a:t>
            </a:r>
            <a:r>
              <a:rPr lang="en-US" dirty="0" smtClean="0"/>
              <a:t> </a:t>
            </a:r>
            <a:r>
              <a:rPr lang="en-US" dirty="0" err="1" smtClean="0"/>
              <a:t>ferie</a:t>
            </a:r>
            <a:r>
              <a:rPr lang="en-US" dirty="0" smtClean="0"/>
              <a:t> </a:t>
            </a:r>
            <a:r>
              <a:rPr lang="en-US" dirty="0" err="1" smtClean="0"/>
              <a:t>kan</a:t>
            </a:r>
            <a:r>
              <a:rPr lang="en-US" dirty="0" smtClean="0"/>
              <a:t> </a:t>
            </a:r>
            <a:r>
              <a:rPr lang="en-US" dirty="0" err="1" smtClean="0"/>
              <a:t>ikke</a:t>
            </a:r>
            <a:r>
              <a:rPr lang="en-US" dirty="0" smtClean="0"/>
              <a:t> </a:t>
            </a:r>
            <a:r>
              <a:rPr lang="en-US" dirty="0" err="1" smtClean="0"/>
              <a:t>afbrydes</a:t>
            </a:r>
            <a:r>
              <a:rPr lang="en-US" dirty="0" smtClean="0"/>
              <a:t>.</a:t>
            </a:r>
            <a:endParaRPr lang="en-US" dirty="0"/>
          </a:p>
        </p:txBody>
      </p:sp>
    </p:spTree>
    <p:extLst>
      <p:ext uri="{BB962C8B-B14F-4D97-AF65-F5344CB8AC3E}">
        <p14:creationId xmlns:p14="http://schemas.microsoft.com/office/powerpoint/2010/main" val="3613107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Kapitel</a:t>
            </a:r>
            <a:r>
              <a:rPr lang="en-US" dirty="0" smtClean="0"/>
              <a:t> 2 </a:t>
            </a:r>
            <a:r>
              <a:rPr lang="en-US" dirty="0" err="1" smtClean="0"/>
              <a:t>Retten</a:t>
            </a:r>
            <a:r>
              <a:rPr lang="en-US" dirty="0" smtClean="0"/>
              <a:t> </a:t>
            </a:r>
            <a:r>
              <a:rPr lang="en-US" dirty="0" err="1" smtClean="0"/>
              <a:t>til</a:t>
            </a:r>
            <a:r>
              <a:rPr lang="en-US" dirty="0" smtClean="0"/>
              <a:t> </a:t>
            </a:r>
            <a:r>
              <a:rPr lang="en-US" dirty="0" err="1" smtClean="0"/>
              <a:t>ferie</a:t>
            </a:r>
            <a:endParaRPr lang="en-US" dirty="0"/>
          </a:p>
        </p:txBody>
      </p:sp>
      <p:sp>
        <p:nvSpPr>
          <p:cNvPr id="3" name="Pladsholder til indhold 2"/>
          <p:cNvSpPr>
            <a:spLocks noGrp="1"/>
          </p:cNvSpPr>
          <p:nvPr>
            <p:ph idx="10"/>
          </p:nvPr>
        </p:nvSpPr>
        <p:spPr/>
        <p:txBody>
          <a:bodyPr/>
          <a:lstStyle/>
          <a:p>
            <a:r>
              <a:rPr lang="en-US" dirty="0" err="1" smtClean="0"/>
              <a:t>Ferieafholdelse</a:t>
            </a:r>
            <a:r>
              <a:rPr lang="en-US" dirty="0" smtClean="0"/>
              <a:t> under </a:t>
            </a:r>
            <a:r>
              <a:rPr lang="en-US" dirty="0" err="1" smtClean="0"/>
              <a:t>virksomhedslukning</a:t>
            </a:r>
            <a:endParaRPr lang="en-US" dirty="0" smtClean="0"/>
          </a:p>
          <a:p>
            <a:r>
              <a:rPr lang="en-US" dirty="0" smtClean="0"/>
              <a:t>§ 10. Holder </a:t>
            </a:r>
            <a:r>
              <a:rPr lang="en-US" dirty="0" err="1" smtClean="0"/>
              <a:t>en</a:t>
            </a:r>
            <a:r>
              <a:rPr lang="en-US" dirty="0" smtClean="0"/>
              <a:t> </a:t>
            </a:r>
            <a:r>
              <a:rPr lang="en-US" dirty="0" err="1" smtClean="0"/>
              <a:t>virksomhed</a:t>
            </a:r>
            <a:r>
              <a:rPr lang="en-US" dirty="0" smtClean="0"/>
              <a:t> </a:t>
            </a:r>
            <a:r>
              <a:rPr lang="en-US" dirty="0" err="1" smtClean="0"/>
              <a:t>lukket</a:t>
            </a:r>
            <a:r>
              <a:rPr lang="en-US" dirty="0" smtClean="0"/>
              <a:t> under </a:t>
            </a:r>
            <a:r>
              <a:rPr lang="en-US" dirty="0" err="1" smtClean="0"/>
              <a:t>ferie</a:t>
            </a:r>
            <a:r>
              <a:rPr lang="en-US" dirty="0" smtClean="0"/>
              <a:t>, </a:t>
            </a:r>
            <a:r>
              <a:rPr lang="en-US" dirty="0" err="1" smtClean="0"/>
              <a:t>kan</a:t>
            </a:r>
            <a:r>
              <a:rPr lang="en-US" dirty="0" smtClean="0"/>
              <a:t> </a:t>
            </a:r>
            <a:r>
              <a:rPr lang="en-US" dirty="0" err="1" smtClean="0"/>
              <a:t>en</a:t>
            </a:r>
            <a:r>
              <a:rPr lang="en-US" dirty="0" smtClean="0"/>
              <a:t> </a:t>
            </a:r>
            <a:r>
              <a:rPr lang="en-US" dirty="0" err="1" smtClean="0"/>
              <a:t>lønmodtager</a:t>
            </a:r>
            <a:r>
              <a:rPr lang="en-US" dirty="0" smtClean="0"/>
              <a:t>, der </a:t>
            </a:r>
            <a:r>
              <a:rPr lang="en-US" dirty="0" err="1" smtClean="0"/>
              <a:t>ikke</a:t>
            </a:r>
            <a:r>
              <a:rPr lang="en-US" dirty="0" smtClean="0"/>
              <a:t> </a:t>
            </a:r>
            <a:r>
              <a:rPr lang="en-US" dirty="0" err="1" smtClean="0"/>
              <a:t>er</a:t>
            </a:r>
            <a:r>
              <a:rPr lang="en-US" dirty="0" smtClean="0"/>
              <a:t> </a:t>
            </a:r>
            <a:r>
              <a:rPr lang="en-US" dirty="0" err="1" smtClean="0"/>
              <a:t>berettiget</a:t>
            </a:r>
            <a:r>
              <a:rPr lang="en-US" dirty="0" smtClean="0"/>
              <a:t> </a:t>
            </a:r>
            <a:r>
              <a:rPr lang="en-US" dirty="0" err="1" smtClean="0"/>
              <a:t>til</a:t>
            </a:r>
            <a:r>
              <a:rPr lang="en-US" dirty="0" smtClean="0"/>
              <a:t> </a:t>
            </a:r>
            <a:r>
              <a:rPr lang="en-US" dirty="0" err="1" smtClean="0"/>
              <a:t>optjent</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i</a:t>
            </a:r>
            <a:r>
              <a:rPr lang="en-US" dirty="0" smtClean="0"/>
              <a:t> </a:t>
            </a:r>
            <a:r>
              <a:rPr lang="en-US" dirty="0" err="1" smtClean="0"/>
              <a:t>alle</a:t>
            </a:r>
            <a:r>
              <a:rPr lang="en-US" dirty="0" smtClean="0"/>
              <a:t> de </a:t>
            </a:r>
            <a:r>
              <a:rPr lang="en-US" dirty="0" err="1" smtClean="0"/>
              <a:t>dage</a:t>
            </a:r>
            <a:r>
              <a:rPr lang="en-US" dirty="0" smtClean="0"/>
              <a:t>, </a:t>
            </a:r>
            <a:r>
              <a:rPr lang="en-US" dirty="0" err="1" smtClean="0"/>
              <a:t>virksomheden</a:t>
            </a:r>
            <a:r>
              <a:rPr lang="en-US" dirty="0" smtClean="0"/>
              <a:t> holder </a:t>
            </a:r>
            <a:r>
              <a:rPr lang="en-US" dirty="0" err="1" smtClean="0"/>
              <a:t>lukket</a:t>
            </a:r>
            <a:r>
              <a:rPr lang="en-US" dirty="0" smtClean="0"/>
              <a:t>, </a:t>
            </a:r>
            <a:r>
              <a:rPr lang="en-US" dirty="0" err="1" smtClean="0"/>
              <a:t>ikke</a:t>
            </a:r>
            <a:r>
              <a:rPr lang="en-US" dirty="0" smtClean="0"/>
              <a:t> </a:t>
            </a:r>
            <a:r>
              <a:rPr lang="en-US" dirty="0" err="1" smtClean="0"/>
              <a:t>i</a:t>
            </a:r>
            <a:r>
              <a:rPr lang="en-US" dirty="0" smtClean="0"/>
              <a:t> den </a:t>
            </a:r>
            <a:r>
              <a:rPr lang="en-US" dirty="0" err="1" smtClean="0"/>
              <a:t>anledning</a:t>
            </a:r>
            <a:r>
              <a:rPr lang="en-US" dirty="0" smtClean="0"/>
              <a:t> </a:t>
            </a:r>
            <a:r>
              <a:rPr lang="en-US" dirty="0" err="1" smtClean="0"/>
              <a:t>rejse</a:t>
            </a:r>
            <a:r>
              <a:rPr lang="en-US" dirty="0" smtClean="0"/>
              <a:t> </a:t>
            </a:r>
            <a:r>
              <a:rPr lang="en-US" dirty="0" err="1" smtClean="0"/>
              <a:t>krav</a:t>
            </a:r>
            <a:r>
              <a:rPr lang="en-US" dirty="0" smtClean="0"/>
              <a:t> mod </a:t>
            </a:r>
            <a:r>
              <a:rPr lang="en-US" dirty="0" err="1" smtClean="0"/>
              <a:t>arbejdsgiveren</a:t>
            </a:r>
            <a:r>
              <a:rPr lang="en-US" dirty="0" smtClean="0"/>
              <a:t>, </a:t>
            </a:r>
            <a:r>
              <a:rPr lang="en-US" dirty="0" err="1" smtClean="0"/>
              <a:t>jf</a:t>
            </a:r>
            <a:r>
              <a:rPr lang="en-US" dirty="0" smtClean="0"/>
              <a:t>. dog stk. 2 </a:t>
            </a:r>
            <a:r>
              <a:rPr lang="en-US" dirty="0" err="1" smtClean="0"/>
              <a:t>og</a:t>
            </a:r>
            <a:r>
              <a:rPr lang="en-US" dirty="0" smtClean="0"/>
              <a:t> 3.</a:t>
            </a:r>
          </a:p>
          <a:p>
            <a:r>
              <a:rPr lang="en-US" dirty="0" smtClean="0"/>
              <a:t>Stk. 2. </a:t>
            </a:r>
            <a:r>
              <a:rPr lang="en-US" dirty="0" err="1" smtClean="0"/>
              <a:t>Arbejdsgiveren</a:t>
            </a:r>
            <a:r>
              <a:rPr lang="en-US" dirty="0" smtClean="0"/>
              <a:t> </a:t>
            </a:r>
            <a:r>
              <a:rPr lang="en-US" dirty="0" err="1" smtClean="0"/>
              <a:t>skal</a:t>
            </a:r>
            <a:r>
              <a:rPr lang="en-US" dirty="0" smtClean="0"/>
              <a:t> </a:t>
            </a:r>
            <a:r>
              <a:rPr lang="en-US" dirty="0" err="1" smtClean="0"/>
              <a:t>i</a:t>
            </a:r>
            <a:r>
              <a:rPr lang="en-US" dirty="0" smtClean="0"/>
              <a:t> </a:t>
            </a:r>
            <a:r>
              <a:rPr lang="en-US" dirty="0" err="1" smtClean="0"/>
              <a:t>videst</a:t>
            </a:r>
            <a:r>
              <a:rPr lang="en-US" dirty="0" smtClean="0"/>
              <a:t> </a:t>
            </a:r>
            <a:r>
              <a:rPr lang="en-US" dirty="0" err="1" smtClean="0"/>
              <a:t>muligt</a:t>
            </a:r>
            <a:r>
              <a:rPr lang="en-US" dirty="0" smtClean="0"/>
              <a:t> </a:t>
            </a:r>
            <a:r>
              <a:rPr lang="en-US" dirty="0" err="1" smtClean="0"/>
              <a:t>omfang</a:t>
            </a:r>
            <a:r>
              <a:rPr lang="en-US" dirty="0" smtClean="0"/>
              <a:t> </a:t>
            </a:r>
            <a:r>
              <a:rPr lang="en-US" dirty="0" err="1" smtClean="0"/>
              <a:t>sikre</a:t>
            </a:r>
            <a:r>
              <a:rPr lang="en-US" dirty="0" smtClean="0"/>
              <a:t>, at </a:t>
            </a:r>
            <a:r>
              <a:rPr lang="en-US" dirty="0" err="1" smtClean="0"/>
              <a:t>lønmodtageren</a:t>
            </a:r>
            <a:r>
              <a:rPr lang="en-US" dirty="0" smtClean="0"/>
              <a:t> </a:t>
            </a:r>
            <a:r>
              <a:rPr lang="en-US" dirty="0" err="1" smtClean="0"/>
              <a:t>har</a:t>
            </a:r>
            <a:r>
              <a:rPr lang="en-US" dirty="0" smtClean="0"/>
              <a:t> </a:t>
            </a:r>
            <a:r>
              <a:rPr lang="en-US" dirty="0" err="1" smtClean="0"/>
              <a:t>optjent</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til</a:t>
            </a:r>
            <a:r>
              <a:rPr lang="en-US" dirty="0" smtClean="0"/>
              <a:t> </a:t>
            </a:r>
            <a:r>
              <a:rPr lang="en-US" dirty="0" err="1" smtClean="0"/>
              <a:t>gode</a:t>
            </a:r>
            <a:r>
              <a:rPr lang="en-US" dirty="0" smtClean="0"/>
              <a:t> </a:t>
            </a:r>
            <a:r>
              <a:rPr lang="en-US" dirty="0" err="1" smtClean="0"/>
              <a:t>til</a:t>
            </a:r>
            <a:r>
              <a:rPr lang="en-US" dirty="0" smtClean="0"/>
              <a:t> </a:t>
            </a:r>
            <a:r>
              <a:rPr lang="en-US" dirty="0" err="1" smtClean="0"/>
              <a:t>alle</a:t>
            </a:r>
            <a:r>
              <a:rPr lang="en-US" dirty="0" smtClean="0"/>
              <a:t> de </a:t>
            </a:r>
            <a:r>
              <a:rPr lang="en-US" dirty="0" err="1" smtClean="0"/>
              <a:t>dage</a:t>
            </a:r>
            <a:r>
              <a:rPr lang="en-US" dirty="0" smtClean="0"/>
              <a:t>, </a:t>
            </a:r>
            <a:r>
              <a:rPr lang="en-US" dirty="0" err="1" smtClean="0"/>
              <a:t>virksomheden</a:t>
            </a:r>
            <a:r>
              <a:rPr lang="en-US" dirty="0" smtClean="0"/>
              <a:t> holder </a:t>
            </a:r>
            <a:r>
              <a:rPr lang="en-US" dirty="0" err="1" smtClean="0"/>
              <a:t>lukket</a:t>
            </a:r>
            <a:r>
              <a:rPr lang="en-US" dirty="0" smtClean="0"/>
              <a:t>. </a:t>
            </a:r>
            <a:r>
              <a:rPr lang="en-US" dirty="0" err="1" smtClean="0"/>
              <a:t>Gør</a:t>
            </a:r>
            <a:r>
              <a:rPr lang="en-US" dirty="0" smtClean="0"/>
              <a:t> </a:t>
            </a:r>
            <a:r>
              <a:rPr lang="en-US" dirty="0" err="1" smtClean="0"/>
              <a:t>arbejdsgiveren</a:t>
            </a:r>
            <a:r>
              <a:rPr lang="en-US" dirty="0" smtClean="0"/>
              <a:t> </a:t>
            </a:r>
            <a:r>
              <a:rPr lang="en-US" dirty="0" err="1" smtClean="0"/>
              <a:t>ikke</a:t>
            </a:r>
            <a:r>
              <a:rPr lang="en-US" dirty="0" smtClean="0"/>
              <a:t> </a:t>
            </a:r>
            <a:r>
              <a:rPr lang="en-US" dirty="0" err="1" smtClean="0"/>
              <a:t>dette</a:t>
            </a:r>
            <a:r>
              <a:rPr lang="en-US" dirty="0" smtClean="0"/>
              <a:t>, </a:t>
            </a:r>
            <a:r>
              <a:rPr lang="en-US" dirty="0" err="1" smtClean="0"/>
              <a:t>skal</a:t>
            </a:r>
            <a:r>
              <a:rPr lang="en-US" dirty="0" smtClean="0"/>
              <a:t> </a:t>
            </a:r>
            <a:r>
              <a:rPr lang="en-US" dirty="0" err="1" smtClean="0"/>
              <a:t>arbejdsgiveren</a:t>
            </a:r>
            <a:r>
              <a:rPr lang="en-US" dirty="0" smtClean="0"/>
              <a:t> </a:t>
            </a:r>
            <a:r>
              <a:rPr lang="en-US" dirty="0" err="1" smtClean="0"/>
              <a:t>betale</a:t>
            </a:r>
            <a:r>
              <a:rPr lang="en-US" dirty="0" smtClean="0"/>
              <a:t> </a:t>
            </a:r>
            <a:r>
              <a:rPr lang="en-US" dirty="0" err="1" smtClean="0"/>
              <a:t>lønmodtageren</a:t>
            </a:r>
            <a:r>
              <a:rPr lang="en-US" dirty="0" smtClean="0"/>
              <a:t> </a:t>
            </a:r>
            <a:r>
              <a:rPr lang="en-US" dirty="0" err="1" smtClean="0"/>
              <a:t>løn</a:t>
            </a:r>
            <a:r>
              <a:rPr lang="en-US" dirty="0" smtClean="0"/>
              <a:t> for de </a:t>
            </a:r>
            <a:r>
              <a:rPr lang="en-US" dirty="0" err="1" smtClean="0"/>
              <a:t>pågældende</a:t>
            </a:r>
            <a:r>
              <a:rPr lang="en-US" dirty="0" smtClean="0"/>
              <a:t> </a:t>
            </a:r>
            <a:r>
              <a:rPr lang="en-US" dirty="0" err="1" smtClean="0"/>
              <a:t>dage</a:t>
            </a:r>
            <a:r>
              <a:rPr lang="en-US" dirty="0" smtClean="0"/>
              <a:t>. </a:t>
            </a:r>
            <a:r>
              <a:rPr lang="en-US" dirty="0" err="1" smtClean="0"/>
              <a:t>Lønnen</a:t>
            </a:r>
            <a:r>
              <a:rPr lang="en-US" dirty="0" smtClean="0"/>
              <a:t> </a:t>
            </a:r>
            <a:r>
              <a:rPr lang="en-US" dirty="0" err="1" smtClean="0"/>
              <a:t>beregnes</a:t>
            </a:r>
            <a:r>
              <a:rPr lang="en-US" dirty="0" smtClean="0"/>
              <a:t> </a:t>
            </a:r>
            <a:r>
              <a:rPr lang="en-US" dirty="0" err="1" smtClean="0"/>
              <a:t>på</a:t>
            </a:r>
            <a:r>
              <a:rPr lang="en-US" dirty="0" smtClean="0"/>
              <a:t> </a:t>
            </a:r>
            <a:r>
              <a:rPr lang="en-US" dirty="0" err="1" smtClean="0"/>
              <a:t>grundlag</a:t>
            </a:r>
            <a:r>
              <a:rPr lang="en-US" dirty="0" smtClean="0"/>
              <a:t> </a:t>
            </a:r>
            <a:r>
              <a:rPr lang="en-US" dirty="0" err="1" smtClean="0"/>
              <a:t>af</a:t>
            </a:r>
            <a:r>
              <a:rPr lang="en-US" dirty="0" smtClean="0"/>
              <a:t> </a:t>
            </a:r>
            <a:r>
              <a:rPr lang="en-US" dirty="0" err="1" smtClean="0"/>
              <a:t>lønmodtagerens</a:t>
            </a:r>
            <a:r>
              <a:rPr lang="en-US" dirty="0" smtClean="0"/>
              <a:t> </a:t>
            </a:r>
            <a:r>
              <a:rPr lang="en-US" dirty="0" err="1" smtClean="0"/>
              <a:t>sædvanlige</a:t>
            </a:r>
            <a:r>
              <a:rPr lang="en-US" dirty="0" smtClean="0"/>
              <a:t> </a:t>
            </a:r>
            <a:r>
              <a:rPr lang="en-US" dirty="0" err="1" smtClean="0"/>
              <a:t>løn</a:t>
            </a:r>
            <a:r>
              <a:rPr lang="en-US" dirty="0" smtClean="0"/>
              <a:t> </a:t>
            </a:r>
            <a:r>
              <a:rPr lang="en-US" dirty="0" err="1" smtClean="0"/>
              <a:t>i</a:t>
            </a:r>
            <a:r>
              <a:rPr lang="en-US" dirty="0" smtClean="0"/>
              <a:t> de </a:t>
            </a:r>
            <a:r>
              <a:rPr lang="en-US" dirty="0" err="1" smtClean="0"/>
              <a:t>sidste</a:t>
            </a:r>
            <a:r>
              <a:rPr lang="en-US" dirty="0" smtClean="0"/>
              <a:t> 4 </a:t>
            </a:r>
            <a:r>
              <a:rPr lang="en-US" dirty="0" err="1" smtClean="0"/>
              <a:t>uger</a:t>
            </a:r>
            <a:r>
              <a:rPr lang="en-US" dirty="0" smtClean="0"/>
              <a:t> </a:t>
            </a:r>
            <a:r>
              <a:rPr lang="en-US" dirty="0" err="1" smtClean="0"/>
              <a:t>før</a:t>
            </a:r>
            <a:r>
              <a:rPr lang="en-US" dirty="0" smtClean="0"/>
              <a:t> </a:t>
            </a:r>
            <a:r>
              <a:rPr lang="en-US" dirty="0" err="1" smtClean="0"/>
              <a:t>virksomhedslukningen</a:t>
            </a:r>
            <a:r>
              <a:rPr lang="en-US" dirty="0" smtClean="0"/>
              <a:t>.</a:t>
            </a:r>
          </a:p>
          <a:p>
            <a:r>
              <a:rPr lang="en-US" dirty="0" smtClean="0"/>
              <a:t>Stk. 3. Holder </a:t>
            </a:r>
            <a:r>
              <a:rPr lang="en-US" dirty="0" err="1" smtClean="0"/>
              <a:t>virksomheden</a:t>
            </a:r>
            <a:r>
              <a:rPr lang="en-US" dirty="0" smtClean="0"/>
              <a:t> </a:t>
            </a:r>
            <a:r>
              <a:rPr lang="en-US" dirty="0" err="1" smtClean="0"/>
              <a:t>lukket</a:t>
            </a:r>
            <a:r>
              <a:rPr lang="en-US" dirty="0" smtClean="0"/>
              <a:t> </a:t>
            </a:r>
            <a:r>
              <a:rPr lang="en-US" dirty="0" err="1" smtClean="0"/>
              <a:t>på</a:t>
            </a:r>
            <a:r>
              <a:rPr lang="en-US" dirty="0" smtClean="0"/>
              <a:t> et </a:t>
            </a:r>
            <a:r>
              <a:rPr lang="en-US" dirty="0" err="1" smtClean="0"/>
              <a:t>tidspunkt</a:t>
            </a:r>
            <a:r>
              <a:rPr lang="en-US" dirty="0" smtClean="0"/>
              <a:t>, </a:t>
            </a:r>
            <a:r>
              <a:rPr lang="en-US" dirty="0" err="1" smtClean="0"/>
              <a:t>hvor</a:t>
            </a:r>
            <a:r>
              <a:rPr lang="en-US" dirty="0" smtClean="0"/>
              <a:t> </a:t>
            </a:r>
            <a:r>
              <a:rPr lang="en-US" dirty="0" err="1" smtClean="0"/>
              <a:t>en</a:t>
            </a:r>
            <a:r>
              <a:rPr lang="en-US" dirty="0" smtClean="0"/>
              <a:t> </a:t>
            </a:r>
            <a:r>
              <a:rPr lang="en-US" dirty="0" err="1" smtClean="0"/>
              <a:t>lønmodtager</a:t>
            </a:r>
            <a:r>
              <a:rPr lang="en-US" dirty="0" smtClean="0"/>
              <a:t>, </a:t>
            </a:r>
            <a:r>
              <a:rPr lang="en-US" dirty="0" err="1" smtClean="0"/>
              <a:t>som</a:t>
            </a:r>
            <a:r>
              <a:rPr lang="en-US" dirty="0" smtClean="0"/>
              <a:t> </a:t>
            </a:r>
            <a:r>
              <a:rPr lang="en-US" dirty="0" err="1" smtClean="0"/>
              <a:t>har</a:t>
            </a:r>
            <a:r>
              <a:rPr lang="en-US" dirty="0" smtClean="0"/>
              <a:t> </a:t>
            </a:r>
            <a:r>
              <a:rPr lang="en-US" dirty="0" err="1" smtClean="0"/>
              <a:t>været</a:t>
            </a:r>
            <a:r>
              <a:rPr lang="en-US" dirty="0" smtClean="0"/>
              <a:t> </a:t>
            </a:r>
            <a:r>
              <a:rPr lang="en-US" dirty="0" err="1" smtClean="0"/>
              <a:t>ansat</a:t>
            </a:r>
            <a:r>
              <a:rPr lang="en-US" dirty="0" smtClean="0"/>
              <a:t> </a:t>
            </a:r>
            <a:r>
              <a:rPr lang="en-US" dirty="0" err="1" smtClean="0"/>
              <a:t>i</a:t>
            </a:r>
            <a:r>
              <a:rPr lang="en-US" dirty="0" smtClean="0"/>
              <a:t> hele </a:t>
            </a:r>
            <a:r>
              <a:rPr lang="en-US" dirty="0" err="1" smtClean="0"/>
              <a:t>det</a:t>
            </a:r>
            <a:r>
              <a:rPr lang="en-US" dirty="0" smtClean="0"/>
              <a:t> </a:t>
            </a:r>
            <a:r>
              <a:rPr lang="en-US" dirty="0" err="1" smtClean="0"/>
              <a:t>foregående</a:t>
            </a:r>
            <a:r>
              <a:rPr lang="en-US" dirty="0" smtClean="0"/>
              <a:t> </a:t>
            </a:r>
            <a:r>
              <a:rPr lang="en-US" dirty="0" err="1" smtClean="0"/>
              <a:t>ferieår</a:t>
            </a:r>
            <a:r>
              <a:rPr lang="en-US" dirty="0" smtClean="0"/>
              <a:t> </a:t>
            </a:r>
            <a:r>
              <a:rPr lang="en-US" dirty="0" err="1" smtClean="0"/>
              <a:t>og</a:t>
            </a:r>
            <a:r>
              <a:rPr lang="en-US" dirty="0" smtClean="0"/>
              <a:t> </a:t>
            </a:r>
            <a:r>
              <a:rPr lang="en-US" dirty="0" err="1" smtClean="0"/>
              <a:t>frem</a:t>
            </a:r>
            <a:r>
              <a:rPr lang="en-US" dirty="0" smtClean="0"/>
              <a:t> </a:t>
            </a:r>
            <a:r>
              <a:rPr lang="en-US" dirty="0" err="1" smtClean="0"/>
              <a:t>til</a:t>
            </a:r>
            <a:r>
              <a:rPr lang="en-US" dirty="0" smtClean="0"/>
              <a:t> </a:t>
            </a:r>
            <a:r>
              <a:rPr lang="en-US" dirty="0" err="1" smtClean="0"/>
              <a:t>virksomhedslukningen</a:t>
            </a:r>
            <a:r>
              <a:rPr lang="en-US" dirty="0" smtClean="0"/>
              <a:t>, </a:t>
            </a:r>
            <a:r>
              <a:rPr lang="en-US" dirty="0" err="1" smtClean="0"/>
              <a:t>ikke</a:t>
            </a:r>
            <a:r>
              <a:rPr lang="en-US" dirty="0" smtClean="0"/>
              <a:t> </a:t>
            </a:r>
            <a:r>
              <a:rPr lang="en-US" dirty="0" err="1" smtClean="0"/>
              <a:t>har</a:t>
            </a:r>
            <a:r>
              <a:rPr lang="en-US" dirty="0" smtClean="0"/>
              <a:t> </a:t>
            </a:r>
            <a:r>
              <a:rPr lang="en-US" dirty="0" err="1" smtClean="0"/>
              <a:t>optjent</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til</a:t>
            </a:r>
            <a:r>
              <a:rPr lang="en-US" dirty="0" smtClean="0"/>
              <a:t> </a:t>
            </a:r>
            <a:r>
              <a:rPr lang="en-US" dirty="0" err="1" smtClean="0"/>
              <a:t>alle</a:t>
            </a:r>
            <a:r>
              <a:rPr lang="en-US" dirty="0" smtClean="0"/>
              <a:t> de </a:t>
            </a:r>
            <a:r>
              <a:rPr lang="en-US" dirty="0" err="1" smtClean="0"/>
              <a:t>dage</a:t>
            </a:r>
            <a:r>
              <a:rPr lang="en-US" dirty="0" smtClean="0"/>
              <a:t>, </a:t>
            </a:r>
            <a:r>
              <a:rPr lang="en-US" dirty="0" err="1" smtClean="0"/>
              <a:t>virksomheden</a:t>
            </a:r>
            <a:r>
              <a:rPr lang="en-US" dirty="0" smtClean="0"/>
              <a:t> holder </a:t>
            </a:r>
            <a:r>
              <a:rPr lang="en-US" dirty="0" err="1" smtClean="0"/>
              <a:t>lukket</a:t>
            </a:r>
            <a:r>
              <a:rPr lang="en-US" dirty="0" smtClean="0"/>
              <a:t>, </a:t>
            </a:r>
            <a:r>
              <a:rPr lang="en-US" dirty="0" err="1" smtClean="0"/>
              <a:t>skal</a:t>
            </a:r>
            <a:r>
              <a:rPr lang="en-US" dirty="0" smtClean="0"/>
              <a:t> </a:t>
            </a:r>
            <a:r>
              <a:rPr lang="en-US" dirty="0" err="1" smtClean="0"/>
              <a:t>arbejdsgiveren</a:t>
            </a:r>
            <a:r>
              <a:rPr lang="en-US" dirty="0" smtClean="0"/>
              <a:t> give </a:t>
            </a:r>
            <a:r>
              <a:rPr lang="en-US" dirty="0" err="1" smtClean="0"/>
              <a:t>feriebetalingen</a:t>
            </a:r>
            <a:r>
              <a:rPr lang="en-US" dirty="0" smtClean="0"/>
              <a:t> </a:t>
            </a:r>
            <a:r>
              <a:rPr lang="en-US" dirty="0" err="1" smtClean="0"/>
              <a:t>på</a:t>
            </a:r>
            <a:r>
              <a:rPr lang="en-US" dirty="0" smtClean="0"/>
              <a:t> </a:t>
            </a:r>
            <a:r>
              <a:rPr lang="en-US" dirty="0" err="1" smtClean="0"/>
              <a:t>forskud</a:t>
            </a:r>
            <a:r>
              <a:rPr lang="en-US" dirty="0" smtClean="0"/>
              <a:t>, mod at </a:t>
            </a:r>
            <a:r>
              <a:rPr lang="en-US" dirty="0" err="1" smtClean="0"/>
              <a:t>arbejdsgiveren</a:t>
            </a:r>
            <a:r>
              <a:rPr lang="en-US" dirty="0" smtClean="0"/>
              <a:t> </a:t>
            </a:r>
            <a:r>
              <a:rPr lang="en-US" dirty="0" err="1" smtClean="0"/>
              <a:t>kan</a:t>
            </a:r>
            <a:r>
              <a:rPr lang="en-US" dirty="0" smtClean="0"/>
              <a:t> </a:t>
            </a:r>
            <a:r>
              <a:rPr lang="en-US" dirty="0" err="1" smtClean="0"/>
              <a:t>modregne</a:t>
            </a:r>
            <a:r>
              <a:rPr lang="en-US" dirty="0" smtClean="0"/>
              <a:t> </a:t>
            </a:r>
            <a:r>
              <a:rPr lang="en-US" dirty="0" err="1" smtClean="0"/>
              <a:t>i</a:t>
            </a:r>
            <a:r>
              <a:rPr lang="en-US" dirty="0" smtClean="0"/>
              <a:t> den </a:t>
            </a:r>
            <a:r>
              <a:rPr lang="en-US" dirty="0" err="1" smtClean="0"/>
              <a:t>efterfølgende</a:t>
            </a:r>
            <a:r>
              <a:rPr lang="en-US" dirty="0" smtClean="0"/>
              <a:t> </a:t>
            </a:r>
            <a:r>
              <a:rPr lang="en-US" dirty="0" err="1" smtClean="0"/>
              <a:t>optjening</a:t>
            </a:r>
            <a:r>
              <a:rPr lang="en-US" dirty="0" smtClean="0"/>
              <a:t> </a:t>
            </a:r>
            <a:r>
              <a:rPr lang="en-US" dirty="0" err="1" smtClean="0"/>
              <a:t>af</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Beregningen</a:t>
            </a:r>
            <a:r>
              <a:rPr lang="en-US" dirty="0" smtClean="0"/>
              <a:t> </a:t>
            </a:r>
            <a:r>
              <a:rPr lang="en-US" dirty="0" err="1" smtClean="0"/>
              <a:t>skal</a:t>
            </a:r>
            <a:r>
              <a:rPr lang="en-US" dirty="0" smtClean="0"/>
              <a:t> </a:t>
            </a:r>
            <a:r>
              <a:rPr lang="en-US" dirty="0" err="1" smtClean="0"/>
              <a:t>ske</a:t>
            </a:r>
            <a:r>
              <a:rPr lang="en-US" dirty="0" smtClean="0"/>
              <a:t> </a:t>
            </a:r>
            <a:r>
              <a:rPr lang="en-US" dirty="0" err="1" smtClean="0"/>
              <a:t>på</a:t>
            </a:r>
            <a:r>
              <a:rPr lang="en-US" dirty="0" smtClean="0"/>
              <a:t> </a:t>
            </a:r>
            <a:r>
              <a:rPr lang="en-US" dirty="0" err="1" smtClean="0"/>
              <a:t>samme</a:t>
            </a:r>
            <a:r>
              <a:rPr lang="en-US" dirty="0" smtClean="0"/>
              <a:t> </a:t>
            </a:r>
            <a:r>
              <a:rPr lang="en-US" dirty="0" err="1" smtClean="0"/>
              <a:t>måde</a:t>
            </a:r>
            <a:r>
              <a:rPr lang="en-US" dirty="0" smtClean="0"/>
              <a:t> </a:t>
            </a:r>
            <a:r>
              <a:rPr lang="en-US" dirty="0" err="1" smtClean="0"/>
              <a:t>som</a:t>
            </a:r>
            <a:r>
              <a:rPr lang="en-US" dirty="0" smtClean="0"/>
              <a:t> </a:t>
            </a:r>
            <a:r>
              <a:rPr lang="en-US" dirty="0" err="1" smtClean="0"/>
              <a:t>efter</a:t>
            </a:r>
            <a:r>
              <a:rPr lang="en-US" dirty="0" smtClean="0"/>
              <a:t> § 7.</a:t>
            </a:r>
          </a:p>
          <a:p>
            <a:r>
              <a:rPr lang="en-US" dirty="0" err="1" smtClean="0"/>
              <a:t>Ferieafholdelse</a:t>
            </a:r>
            <a:r>
              <a:rPr lang="en-US" dirty="0" smtClean="0"/>
              <a:t> under </a:t>
            </a:r>
            <a:r>
              <a:rPr lang="en-US" dirty="0" err="1" smtClean="0"/>
              <a:t>opsigelse</a:t>
            </a:r>
            <a:r>
              <a:rPr lang="en-US" dirty="0" smtClean="0"/>
              <a:t> </a:t>
            </a:r>
            <a:r>
              <a:rPr lang="en-US" dirty="0" err="1" smtClean="0"/>
              <a:t>og</a:t>
            </a:r>
            <a:r>
              <a:rPr lang="en-US" dirty="0" smtClean="0"/>
              <a:t> </a:t>
            </a:r>
            <a:r>
              <a:rPr lang="en-US" dirty="0" err="1" smtClean="0"/>
              <a:t>fritstilling</a:t>
            </a:r>
            <a:endParaRPr lang="en-US" dirty="0" smtClean="0"/>
          </a:p>
          <a:p>
            <a:r>
              <a:rPr lang="en-US" dirty="0" smtClean="0"/>
              <a:t>§ 11. </a:t>
            </a:r>
            <a:r>
              <a:rPr lang="en-US" dirty="0" err="1" smtClean="0"/>
              <a:t>En</a:t>
            </a:r>
            <a:r>
              <a:rPr lang="en-US" dirty="0" smtClean="0"/>
              <a:t> </a:t>
            </a:r>
            <a:r>
              <a:rPr lang="en-US" dirty="0" err="1" smtClean="0"/>
              <a:t>lønmodtager</a:t>
            </a:r>
            <a:r>
              <a:rPr lang="en-US" dirty="0" smtClean="0"/>
              <a:t>, der </a:t>
            </a:r>
            <a:r>
              <a:rPr lang="en-US" dirty="0" err="1" smtClean="0"/>
              <a:t>er</a:t>
            </a:r>
            <a:r>
              <a:rPr lang="en-US" dirty="0" smtClean="0"/>
              <a:t> </a:t>
            </a:r>
            <a:r>
              <a:rPr lang="en-US" dirty="0" err="1" smtClean="0"/>
              <a:t>opsagt</a:t>
            </a:r>
            <a:r>
              <a:rPr lang="en-US" dirty="0" smtClean="0"/>
              <a:t>, </a:t>
            </a:r>
            <a:r>
              <a:rPr lang="en-US" dirty="0" err="1" smtClean="0"/>
              <a:t>kan</a:t>
            </a:r>
            <a:r>
              <a:rPr lang="en-US" dirty="0" smtClean="0"/>
              <a:t> </a:t>
            </a:r>
            <a:r>
              <a:rPr lang="en-US" dirty="0" err="1" smtClean="0"/>
              <a:t>ikke</a:t>
            </a:r>
            <a:r>
              <a:rPr lang="en-US" dirty="0" smtClean="0"/>
              <a:t> </a:t>
            </a:r>
            <a:r>
              <a:rPr lang="en-US" dirty="0" err="1" smtClean="0"/>
              <a:t>holde</a:t>
            </a:r>
            <a:r>
              <a:rPr lang="en-US" dirty="0" smtClean="0"/>
              <a:t> </a:t>
            </a:r>
            <a:r>
              <a:rPr lang="en-US" dirty="0" err="1" smtClean="0"/>
              <a:t>hovedferie</a:t>
            </a:r>
            <a:r>
              <a:rPr lang="en-US" dirty="0" smtClean="0"/>
              <a:t> </a:t>
            </a:r>
            <a:r>
              <a:rPr lang="en-US" dirty="0" err="1" smtClean="0"/>
              <a:t>i</a:t>
            </a:r>
            <a:r>
              <a:rPr lang="en-US" dirty="0" smtClean="0"/>
              <a:t> </a:t>
            </a:r>
            <a:r>
              <a:rPr lang="en-US" dirty="0" err="1" smtClean="0"/>
              <a:t>opsigelsesperioden</a:t>
            </a:r>
            <a:r>
              <a:rPr lang="en-US" dirty="0" smtClean="0"/>
              <a:t>, </a:t>
            </a:r>
            <a:r>
              <a:rPr lang="en-US" dirty="0" err="1" smtClean="0"/>
              <a:t>hvis</a:t>
            </a:r>
            <a:r>
              <a:rPr lang="en-US" dirty="0" smtClean="0"/>
              <a:t> </a:t>
            </a:r>
            <a:r>
              <a:rPr lang="en-US" dirty="0" err="1" smtClean="0"/>
              <a:t>opsigelsesvarslet</a:t>
            </a:r>
            <a:r>
              <a:rPr lang="en-US" dirty="0" smtClean="0"/>
              <a:t> </a:t>
            </a:r>
            <a:r>
              <a:rPr lang="en-US" dirty="0" err="1" smtClean="0"/>
              <a:t>er</a:t>
            </a:r>
            <a:r>
              <a:rPr lang="en-US" dirty="0" smtClean="0"/>
              <a:t> </a:t>
            </a:r>
            <a:r>
              <a:rPr lang="en-US" dirty="0" err="1" smtClean="0"/>
              <a:t>på</a:t>
            </a:r>
            <a:r>
              <a:rPr lang="en-US" dirty="0" smtClean="0"/>
              <a:t> 3 </a:t>
            </a:r>
            <a:r>
              <a:rPr lang="en-US" dirty="0" err="1" smtClean="0"/>
              <a:t>måneder</a:t>
            </a:r>
            <a:r>
              <a:rPr lang="en-US" dirty="0" smtClean="0"/>
              <a:t> </a:t>
            </a:r>
            <a:r>
              <a:rPr lang="en-US" dirty="0" err="1" smtClean="0"/>
              <a:t>eller</a:t>
            </a:r>
            <a:r>
              <a:rPr lang="en-US" dirty="0" smtClean="0"/>
              <a:t> </a:t>
            </a:r>
            <a:r>
              <a:rPr lang="en-US" dirty="0" err="1" smtClean="0"/>
              <a:t>derunder</a:t>
            </a:r>
            <a:r>
              <a:rPr lang="en-US" dirty="0" smtClean="0"/>
              <a:t>. </a:t>
            </a:r>
            <a:r>
              <a:rPr lang="en-US" dirty="0" err="1" smtClean="0"/>
              <a:t>Dette</a:t>
            </a:r>
            <a:r>
              <a:rPr lang="en-US" dirty="0" smtClean="0"/>
              <a:t> </a:t>
            </a:r>
            <a:r>
              <a:rPr lang="en-US" dirty="0" err="1" smtClean="0"/>
              <a:t>gælder</a:t>
            </a:r>
            <a:r>
              <a:rPr lang="en-US" dirty="0" smtClean="0"/>
              <a:t>, </a:t>
            </a:r>
            <a:r>
              <a:rPr lang="en-US" dirty="0" err="1" smtClean="0"/>
              <a:t>uanset</a:t>
            </a:r>
            <a:r>
              <a:rPr lang="en-US" dirty="0" smtClean="0"/>
              <a:t> </a:t>
            </a:r>
            <a:r>
              <a:rPr lang="en-US" dirty="0" err="1" smtClean="0"/>
              <a:t>hvad</a:t>
            </a:r>
            <a:r>
              <a:rPr lang="en-US" dirty="0" smtClean="0"/>
              <a:t> der </a:t>
            </a:r>
            <a:r>
              <a:rPr lang="en-US" dirty="0" err="1" smtClean="0"/>
              <a:t>tidligere</a:t>
            </a:r>
            <a:r>
              <a:rPr lang="en-US" dirty="0" smtClean="0"/>
              <a:t> </a:t>
            </a:r>
            <a:r>
              <a:rPr lang="en-US" dirty="0" err="1" smtClean="0"/>
              <a:t>måtte</a:t>
            </a:r>
            <a:r>
              <a:rPr lang="en-US" dirty="0" smtClean="0"/>
              <a:t> </a:t>
            </a:r>
            <a:r>
              <a:rPr lang="en-US" dirty="0" err="1" smtClean="0"/>
              <a:t>være</a:t>
            </a:r>
            <a:r>
              <a:rPr lang="en-US" dirty="0" smtClean="0"/>
              <a:t> </a:t>
            </a:r>
            <a:r>
              <a:rPr lang="en-US" dirty="0" err="1" smtClean="0"/>
              <a:t>fastsat</a:t>
            </a:r>
            <a:r>
              <a:rPr lang="en-US" dirty="0" smtClean="0"/>
              <a:t> om </a:t>
            </a:r>
            <a:r>
              <a:rPr lang="en-US" dirty="0" err="1" smtClean="0"/>
              <a:t>afholdelse</a:t>
            </a:r>
            <a:r>
              <a:rPr lang="en-US" dirty="0" smtClean="0"/>
              <a:t> </a:t>
            </a:r>
            <a:r>
              <a:rPr lang="en-US" dirty="0" err="1" smtClean="0"/>
              <a:t>af</a:t>
            </a:r>
            <a:r>
              <a:rPr lang="en-US" dirty="0" smtClean="0"/>
              <a:t> </a:t>
            </a:r>
            <a:r>
              <a:rPr lang="en-US" dirty="0" err="1" smtClean="0"/>
              <a:t>ferien</a:t>
            </a:r>
            <a:r>
              <a:rPr lang="en-US" dirty="0" smtClean="0"/>
              <a:t>. </a:t>
            </a:r>
            <a:r>
              <a:rPr lang="en-US" dirty="0" err="1" smtClean="0"/>
              <a:t>Det</a:t>
            </a:r>
            <a:r>
              <a:rPr lang="en-US" dirty="0" smtClean="0"/>
              <a:t> </a:t>
            </a:r>
            <a:r>
              <a:rPr lang="en-US" dirty="0" err="1" smtClean="0"/>
              <a:t>gælder</a:t>
            </a:r>
            <a:r>
              <a:rPr lang="en-US" dirty="0" smtClean="0"/>
              <a:t> dog </a:t>
            </a:r>
            <a:r>
              <a:rPr lang="en-US" dirty="0" err="1" smtClean="0"/>
              <a:t>ikke</a:t>
            </a:r>
            <a:r>
              <a:rPr lang="en-US" dirty="0" smtClean="0"/>
              <a:t>, </a:t>
            </a:r>
            <a:r>
              <a:rPr lang="en-US" dirty="0" err="1" smtClean="0"/>
              <a:t>hvis</a:t>
            </a:r>
            <a:r>
              <a:rPr lang="en-US" dirty="0" smtClean="0"/>
              <a:t> </a:t>
            </a:r>
            <a:r>
              <a:rPr lang="en-US" dirty="0" err="1" smtClean="0"/>
              <a:t>opsigelsesvarslet</a:t>
            </a:r>
            <a:r>
              <a:rPr lang="en-US" dirty="0" smtClean="0"/>
              <a:t> </a:t>
            </a:r>
            <a:r>
              <a:rPr lang="en-US" dirty="0" err="1" smtClean="0"/>
              <a:t>er</a:t>
            </a:r>
            <a:r>
              <a:rPr lang="en-US" dirty="0" smtClean="0"/>
              <a:t> </a:t>
            </a:r>
            <a:r>
              <a:rPr lang="en-US" dirty="0" err="1" smtClean="0"/>
              <a:t>forlænget</a:t>
            </a:r>
            <a:r>
              <a:rPr lang="en-US" dirty="0" smtClean="0"/>
              <a:t> med </a:t>
            </a:r>
            <a:r>
              <a:rPr lang="en-US" dirty="0" err="1" smtClean="0"/>
              <a:t>antallet</a:t>
            </a:r>
            <a:r>
              <a:rPr lang="en-US" dirty="0" smtClean="0"/>
              <a:t> </a:t>
            </a:r>
            <a:r>
              <a:rPr lang="en-US" dirty="0" err="1" smtClean="0"/>
              <a:t>af</a:t>
            </a:r>
            <a:r>
              <a:rPr lang="en-US" dirty="0" smtClean="0"/>
              <a:t> </a:t>
            </a:r>
            <a:r>
              <a:rPr lang="en-US" dirty="0" err="1" smtClean="0"/>
              <a:t>feriedage</a:t>
            </a:r>
            <a:r>
              <a:rPr lang="en-US" dirty="0" smtClean="0"/>
              <a:t> </a:t>
            </a:r>
            <a:r>
              <a:rPr lang="en-US" dirty="0" err="1" smtClean="0"/>
              <a:t>eller</a:t>
            </a:r>
            <a:r>
              <a:rPr lang="en-US" dirty="0" smtClean="0"/>
              <a:t> </a:t>
            </a:r>
            <a:r>
              <a:rPr lang="en-US" dirty="0" err="1" smtClean="0"/>
              <a:t>lønmodtageren</a:t>
            </a:r>
            <a:r>
              <a:rPr lang="en-US" dirty="0" smtClean="0"/>
              <a:t> </a:t>
            </a:r>
            <a:r>
              <a:rPr lang="en-US" dirty="0" err="1" smtClean="0"/>
              <a:t>ønsker</a:t>
            </a:r>
            <a:r>
              <a:rPr lang="en-US" dirty="0" smtClean="0"/>
              <a:t> at </a:t>
            </a:r>
            <a:r>
              <a:rPr lang="en-US" dirty="0" err="1" smtClean="0"/>
              <a:t>fastholde</a:t>
            </a:r>
            <a:r>
              <a:rPr lang="en-US" dirty="0" smtClean="0"/>
              <a:t> </a:t>
            </a:r>
            <a:r>
              <a:rPr lang="en-US" dirty="0" err="1" smtClean="0"/>
              <a:t>ferien</a:t>
            </a:r>
            <a:r>
              <a:rPr lang="en-US" dirty="0" smtClean="0"/>
              <a:t>.</a:t>
            </a:r>
          </a:p>
          <a:p>
            <a:r>
              <a:rPr lang="en-US" dirty="0" smtClean="0"/>
              <a:t>Stk. 2. </a:t>
            </a:r>
            <a:r>
              <a:rPr lang="en-US" dirty="0" err="1" smtClean="0"/>
              <a:t>Er</a:t>
            </a:r>
            <a:r>
              <a:rPr lang="en-US" dirty="0" smtClean="0"/>
              <a:t> </a:t>
            </a:r>
            <a:r>
              <a:rPr lang="en-US" dirty="0" err="1" smtClean="0"/>
              <a:t>lønmodtageren</a:t>
            </a:r>
            <a:r>
              <a:rPr lang="en-US" dirty="0" smtClean="0"/>
              <a:t> </a:t>
            </a:r>
            <a:r>
              <a:rPr lang="en-US" dirty="0" err="1" smtClean="0"/>
              <a:t>fritstillet</a:t>
            </a:r>
            <a:r>
              <a:rPr lang="en-US" dirty="0" smtClean="0"/>
              <a:t>, </a:t>
            </a:r>
            <a:r>
              <a:rPr lang="en-US" dirty="0" err="1" smtClean="0"/>
              <a:t>anses</a:t>
            </a:r>
            <a:r>
              <a:rPr lang="en-US" dirty="0" smtClean="0"/>
              <a:t> </a:t>
            </a:r>
            <a:r>
              <a:rPr lang="en-US" dirty="0" err="1" smtClean="0"/>
              <a:t>ferie</a:t>
            </a:r>
            <a:r>
              <a:rPr lang="en-US" dirty="0" smtClean="0"/>
              <a:t> for </a:t>
            </a:r>
            <a:r>
              <a:rPr lang="en-US" dirty="0" err="1" smtClean="0"/>
              <a:t>holdt</a:t>
            </a:r>
            <a:r>
              <a:rPr lang="en-US" dirty="0" smtClean="0"/>
              <a:t>, </a:t>
            </a:r>
            <a:r>
              <a:rPr lang="en-US" dirty="0" err="1" smtClean="0"/>
              <a:t>uanset</a:t>
            </a:r>
            <a:r>
              <a:rPr lang="en-US" dirty="0" smtClean="0"/>
              <a:t> om </a:t>
            </a:r>
            <a:r>
              <a:rPr lang="en-US" dirty="0" err="1" smtClean="0"/>
              <a:t>ferien</a:t>
            </a:r>
            <a:r>
              <a:rPr lang="en-US" dirty="0" smtClean="0"/>
              <a:t> </a:t>
            </a:r>
            <a:r>
              <a:rPr lang="en-US" dirty="0" err="1" smtClean="0"/>
              <a:t>er</a:t>
            </a:r>
            <a:r>
              <a:rPr lang="en-US" dirty="0" smtClean="0"/>
              <a:t> </a:t>
            </a:r>
            <a:r>
              <a:rPr lang="en-US" dirty="0" err="1" smtClean="0"/>
              <a:t>fastsat</a:t>
            </a:r>
            <a:r>
              <a:rPr lang="en-US" dirty="0" smtClean="0"/>
              <a:t>, </a:t>
            </a:r>
            <a:r>
              <a:rPr lang="en-US" dirty="0" err="1" smtClean="0"/>
              <a:t>hvis</a:t>
            </a:r>
            <a:r>
              <a:rPr lang="en-US" dirty="0" smtClean="0"/>
              <a:t> de </a:t>
            </a:r>
            <a:r>
              <a:rPr lang="en-US" dirty="0" err="1" smtClean="0"/>
              <a:t>perioder</a:t>
            </a:r>
            <a:r>
              <a:rPr lang="en-US" dirty="0" smtClean="0"/>
              <a:t>, der </a:t>
            </a:r>
            <a:r>
              <a:rPr lang="en-US" dirty="0" err="1" smtClean="0"/>
              <a:t>nævnes</a:t>
            </a:r>
            <a:r>
              <a:rPr lang="en-US" dirty="0" smtClean="0"/>
              <a:t> </a:t>
            </a:r>
            <a:r>
              <a:rPr lang="en-US" dirty="0" err="1" smtClean="0"/>
              <a:t>i</a:t>
            </a:r>
            <a:r>
              <a:rPr lang="en-US" dirty="0" smtClean="0"/>
              <a:t> § 9, stk. 2, </a:t>
            </a:r>
            <a:r>
              <a:rPr lang="en-US" dirty="0" err="1" smtClean="0"/>
              <a:t>og</a:t>
            </a:r>
            <a:r>
              <a:rPr lang="en-US" dirty="0" smtClean="0"/>
              <a:t> </a:t>
            </a:r>
            <a:r>
              <a:rPr lang="en-US" dirty="0" err="1" smtClean="0"/>
              <a:t>ferien</a:t>
            </a:r>
            <a:r>
              <a:rPr lang="en-US" dirty="0" smtClean="0"/>
              <a:t> </a:t>
            </a:r>
            <a:r>
              <a:rPr lang="en-US" dirty="0" err="1" smtClean="0"/>
              <a:t>kan</a:t>
            </a:r>
            <a:r>
              <a:rPr lang="en-US" dirty="0" smtClean="0"/>
              <a:t> </a:t>
            </a:r>
            <a:r>
              <a:rPr lang="en-US" dirty="0" err="1" smtClean="0"/>
              <a:t>rummes</a:t>
            </a:r>
            <a:r>
              <a:rPr lang="en-US" dirty="0" smtClean="0"/>
              <a:t> </a:t>
            </a:r>
            <a:r>
              <a:rPr lang="en-US" dirty="0" err="1" smtClean="0"/>
              <a:t>inden</a:t>
            </a:r>
            <a:r>
              <a:rPr lang="en-US" dirty="0" smtClean="0"/>
              <a:t> for </a:t>
            </a:r>
            <a:r>
              <a:rPr lang="en-US" dirty="0" err="1" smtClean="0"/>
              <a:t>fritstillingsperioden</a:t>
            </a:r>
            <a:r>
              <a:rPr lang="en-US" dirty="0" smtClean="0"/>
              <a:t>. </a:t>
            </a:r>
            <a:r>
              <a:rPr lang="en-US" dirty="0" err="1" smtClean="0"/>
              <a:t>Ferien</a:t>
            </a:r>
            <a:r>
              <a:rPr lang="en-US" dirty="0" smtClean="0"/>
              <a:t> </a:t>
            </a:r>
            <a:r>
              <a:rPr lang="en-US" dirty="0" err="1" smtClean="0"/>
              <a:t>kan</a:t>
            </a:r>
            <a:r>
              <a:rPr lang="en-US" dirty="0" smtClean="0"/>
              <a:t> dog </a:t>
            </a:r>
            <a:r>
              <a:rPr lang="en-US" dirty="0" err="1" smtClean="0"/>
              <a:t>ikke</a:t>
            </a:r>
            <a:r>
              <a:rPr lang="en-US" dirty="0" smtClean="0"/>
              <a:t> </a:t>
            </a:r>
            <a:r>
              <a:rPr lang="en-US" dirty="0" err="1" smtClean="0"/>
              <a:t>anses</a:t>
            </a:r>
            <a:r>
              <a:rPr lang="en-US" dirty="0" smtClean="0"/>
              <a:t> for </a:t>
            </a:r>
            <a:r>
              <a:rPr lang="en-US" dirty="0" err="1" smtClean="0"/>
              <a:t>holdt</a:t>
            </a:r>
            <a:r>
              <a:rPr lang="en-US" dirty="0" smtClean="0"/>
              <a:t>, </a:t>
            </a:r>
            <a:r>
              <a:rPr lang="en-US" dirty="0" err="1" smtClean="0"/>
              <a:t>hvis</a:t>
            </a:r>
            <a:r>
              <a:rPr lang="en-US" dirty="0" smtClean="0"/>
              <a:t> </a:t>
            </a:r>
            <a:r>
              <a:rPr lang="en-US" dirty="0" err="1" smtClean="0"/>
              <a:t>lønmodtageren</a:t>
            </a:r>
            <a:r>
              <a:rPr lang="en-US" dirty="0" smtClean="0"/>
              <a:t> </a:t>
            </a:r>
            <a:r>
              <a:rPr lang="en-US" dirty="0" err="1" smtClean="0"/>
              <a:t>ikke</a:t>
            </a:r>
            <a:r>
              <a:rPr lang="en-US" dirty="0" smtClean="0"/>
              <a:t> </a:t>
            </a:r>
            <a:r>
              <a:rPr lang="en-US" dirty="0" err="1" smtClean="0"/>
              <a:t>har</a:t>
            </a:r>
            <a:r>
              <a:rPr lang="en-US" dirty="0" smtClean="0"/>
              <a:t> haft </a:t>
            </a:r>
            <a:r>
              <a:rPr lang="en-US" dirty="0" err="1" smtClean="0"/>
              <a:t>en</a:t>
            </a:r>
            <a:r>
              <a:rPr lang="en-US" dirty="0" smtClean="0"/>
              <a:t> </a:t>
            </a:r>
            <a:r>
              <a:rPr lang="en-US" dirty="0" err="1" smtClean="0"/>
              <a:t>arbejdsfri</a:t>
            </a:r>
            <a:r>
              <a:rPr lang="en-US" dirty="0" smtClean="0"/>
              <a:t> </a:t>
            </a:r>
            <a:r>
              <a:rPr lang="en-US" dirty="0" err="1" smtClean="0"/>
              <a:t>periode</a:t>
            </a:r>
            <a:r>
              <a:rPr lang="en-US" dirty="0" smtClean="0"/>
              <a:t> </a:t>
            </a:r>
            <a:r>
              <a:rPr lang="en-US" dirty="0" err="1" smtClean="0"/>
              <a:t>svarende</a:t>
            </a:r>
            <a:r>
              <a:rPr lang="en-US" dirty="0" smtClean="0"/>
              <a:t> </a:t>
            </a:r>
            <a:r>
              <a:rPr lang="en-US" dirty="0" err="1" smtClean="0"/>
              <a:t>til</a:t>
            </a:r>
            <a:r>
              <a:rPr lang="en-US" dirty="0" smtClean="0"/>
              <a:t> </a:t>
            </a:r>
            <a:r>
              <a:rPr lang="en-US" dirty="0" err="1" smtClean="0"/>
              <a:t>feriens</a:t>
            </a:r>
            <a:r>
              <a:rPr lang="en-US" dirty="0" smtClean="0"/>
              <a:t> </a:t>
            </a:r>
            <a:r>
              <a:rPr lang="en-US" dirty="0" err="1" smtClean="0"/>
              <a:t>længde</a:t>
            </a:r>
            <a:r>
              <a:rPr lang="en-US" dirty="0" smtClean="0"/>
              <a:t> </a:t>
            </a:r>
            <a:r>
              <a:rPr lang="en-US" dirty="0" err="1" smtClean="0"/>
              <a:t>efter</a:t>
            </a:r>
            <a:r>
              <a:rPr lang="en-US" dirty="0" smtClean="0"/>
              <a:t> </a:t>
            </a:r>
            <a:r>
              <a:rPr lang="en-US" dirty="0" err="1" smtClean="0"/>
              <a:t>udløbet</a:t>
            </a:r>
            <a:r>
              <a:rPr lang="en-US" dirty="0" smtClean="0"/>
              <a:t> </a:t>
            </a:r>
            <a:r>
              <a:rPr lang="en-US" dirty="0" err="1" smtClean="0"/>
              <a:t>af</a:t>
            </a:r>
            <a:r>
              <a:rPr lang="en-US" dirty="0" smtClean="0"/>
              <a:t> de </a:t>
            </a:r>
            <a:r>
              <a:rPr lang="en-US" dirty="0" err="1" smtClean="0"/>
              <a:t>perioder</a:t>
            </a:r>
            <a:r>
              <a:rPr lang="en-US" dirty="0" smtClean="0"/>
              <a:t>, der </a:t>
            </a:r>
            <a:r>
              <a:rPr lang="en-US" dirty="0" err="1" smtClean="0"/>
              <a:t>er</a:t>
            </a:r>
            <a:r>
              <a:rPr lang="en-US" dirty="0" smtClean="0"/>
              <a:t> </a:t>
            </a:r>
            <a:r>
              <a:rPr lang="en-US" dirty="0" err="1" smtClean="0"/>
              <a:t>nævnt</a:t>
            </a:r>
            <a:r>
              <a:rPr lang="en-US" dirty="0" smtClean="0"/>
              <a:t> </a:t>
            </a:r>
            <a:r>
              <a:rPr lang="en-US" dirty="0" err="1" smtClean="0"/>
              <a:t>i</a:t>
            </a:r>
            <a:r>
              <a:rPr lang="en-US" dirty="0" smtClean="0"/>
              <a:t> § 9, stk. 2.</a:t>
            </a:r>
          </a:p>
          <a:p>
            <a:r>
              <a:rPr lang="en-US" dirty="0" smtClean="0"/>
              <a:t>Stk. 3. Stk. 2, 2. pkt., </a:t>
            </a:r>
            <a:r>
              <a:rPr lang="en-US" dirty="0" err="1" smtClean="0"/>
              <a:t>gælder</a:t>
            </a:r>
            <a:r>
              <a:rPr lang="en-US" dirty="0" smtClean="0"/>
              <a:t> </a:t>
            </a:r>
            <a:r>
              <a:rPr lang="en-US" dirty="0" err="1" smtClean="0"/>
              <a:t>ikke</a:t>
            </a:r>
            <a:r>
              <a:rPr lang="en-US" dirty="0" smtClean="0"/>
              <a:t>,</a:t>
            </a:r>
          </a:p>
          <a:p>
            <a:r>
              <a:rPr lang="en-US" dirty="0" smtClean="0"/>
              <a:t>1) </a:t>
            </a:r>
            <a:r>
              <a:rPr lang="en-US" dirty="0" err="1" smtClean="0"/>
              <a:t>hvis</a:t>
            </a:r>
            <a:r>
              <a:rPr lang="en-US" dirty="0" smtClean="0"/>
              <a:t> </a:t>
            </a:r>
            <a:r>
              <a:rPr lang="en-US" dirty="0" err="1" smtClean="0"/>
              <a:t>lønmodtageren</a:t>
            </a:r>
            <a:r>
              <a:rPr lang="en-US" dirty="0" smtClean="0"/>
              <a:t> </a:t>
            </a:r>
            <a:r>
              <a:rPr lang="en-US" dirty="0" err="1" smtClean="0"/>
              <a:t>er</a:t>
            </a:r>
            <a:r>
              <a:rPr lang="en-US" dirty="0" smtClean="0"/>
              <a:t> </a:t>
            </a:r>
            <a:r>
              <a:rPr lang="en-US" dirty="0" err="1" smtClean="0"/>
              <a:t>fritstillet</a:t>
            </a:r>
            <a:r>
              <a:rPr lang="en-US" dirty="0" smtClean="0"/>
              <a:t>, </a:t>
            </a:r>
            <a:r>
              <a:rPr lang="en-US" dirty="0" err="1" smtClean="0"/>
              <a:t>uden</a:t>
            </a:r>
            <a:r>
              <a:rPr lang="en-US" dirty="0" smtClean="0"/>
              <a:t> at </a:t>
            </a:r>
            <a:r>
              <a:rPr lang="en-US" dirty="0" err="1" smtClean="0"/>
              <a:t>arbejdsgiveren</a:t>
            </a:r>
            <a:r>
              <a:rPr lang="en-US" dirty="0" smtClean="0"/>
              <a:t> </a:t>
            </a:r>
            <a:r>
              <a:rPr lang="en-US" dirty="0" err="1" smtClean="0"/>
              <a:t>har</a:t>
            </a:r>
            <a:r>
              <a:rPr lang="en-US" dirty="0" smtClean="0"/>
              <a:t> </a:t>
            </a:r>
            <a:r>
              <a:rPr lang="en-US" dirty="0" err="1" smtClean="0"/>
              <a:t>adgang</a:t>
            </a:r>
            <a:r>
              <a:rPr lang="en-US" dirty="0" smtClean="0"/>
              <a:t> </a:t>
            </a:r>
            <a:r>
              <a:rPr lang="en-US" dirty="0" err="1" smtClean="0"/>
              <a:t>til</a:t>
            </a:r>
            <a:r>
              <a:rPr lang="en-US" dirty="0" smtClean="0"/>
              <a:t> at </a:t>
            </a:r>
            <a:r>
              <a:rPr lang="en-US" dirty="0" err="1" smtClean="0"/>
              <a:t>modregne</a:t>
            </a:r>
            <a:r>
              <a:rPr lang="en-US" dirty="0" smtClean="0"/>
              <a:t> </a:t>
            </a:r>
            <a:r>
              <a:rPr lang="en-US" dirty="0" err="1" smtClean="0"/>
              <a:t>i</a:t>
            </a:r>
            <a:r>
              <a:rPr lang="en-US" dirty="0" smtClean="0"/>
              <a:t> </a:t>
            </a:r>
            <a:r>
              <a:rPr lang="en-US" dirty="0" err="1" smtClean="0"/>
              <a:t>lønmodtagerens</a:t>
            </a:r>
            <a:r>
              <a:rPr lang="en-US" dirty="0" smtClean="0"/>
              <a:t> </a:t>
            </a:r>
            <a:r>
              <a:rPr lang="en-US" dirty="0" err="1" smtClean="0"/>
              <a:t>løn</a:t>
            </a:r>
            <a:r>
              <a:rPr lang="en-US" dirty="0" smtClean="0"/>
              <a:t> </a:t>
            </a:r>
            <a:r>
              <a:rPr lang="en-US" dirty="0" err="1" smtClean="0"/>
              <a:t>fra</a:t>
            </a:r>
            <a:r>
              <a:rPr lang="en-US" dirty="0" smtClean="0"/>
              <a:t> </a:t>
            </a:r>
            <a:r>
              <a:rPr lang="en-US" dirty="0" err="1" smtClean="0"/>
              <a:t>en</a:t>
            </a:r>
            <a:r>
              <a:rPr lang="en-US" dirty="0" smtClean="0"/>
              <a:t> </a:t>
            </a:r>
            <a:r>
              <a:rPr lang="en-US" dirty="0" err="1" smtClean="0"/>
              <a:t>ny</a:t>
            </a:r>
            <a:r>
              <a:rPr lang="en-US" dirty="0" smtClean="0"/>
              <a:t> </a:t>
            </a:r>
            <a:r>
              <a:rPr lang="en-US" dirty="0" err="1" smtClean="0"/>
              <a:t>arbejdsgiver</a:t>
            </a:r>
            <a:r>
              <a:rPr lang="en-US" dirty="0" smtClean="0"/>
              <a:t>, </a:t>
            </a:r>
            <a:r>
              <a:rPr lang="en-US" dirty="0" err="1" smtClean="0"/>
              <a:t>eller</a:t>
            </a:r>
            <a:endParaRPr lang="en-US" dirty="0" smtClean="0"/>
          </a:p>
          <a:p>
            <a:r>
              <a:rPr lang="en-US" dirty="0" smtClean="0"/>
              <a:t>2) </a:t>
            </a:r>
            <a:r>
              <a:rPr lang="en-US" dirty="0" err="1" smtClean="0"/>
              <a:t>hvis</a:t>
            </a:r>
            <a:r>
              <a:rPr lang="en-US" dirty="0" smtClean="0"/>
              <a:t> </a:t>
            </a:r>
            <a:r>
              <a:rPr lang="en-US" dirty="0" err="1" smtClean="0"/>
              <a:t>arbejdsgiveren</a:t>
            </a:r>
            <a:r>
              <a:rPr lang="en-US" dirty="0" smtClean="0"/>
              <a:t> </a:t>
            </a:r>
            <a:r>
              <a:rPr lang="en-US" dirty="0" err="1" smtClean="0"/>
              <a:t>er</a:t>
            </a:r>
            <a:r>
              <a:rPr lang="en-US" dirty="0" smtClean="0"/>
              <a:t> insolvent </a:t>
            </a:r>
            <a:r>
              <a:rPr lang="en-US" dirty="0" err="1" smtClean="0"/>
              <a:t>og</a:t>
            </a:r>
            <a:r>
              <a:rPr lang="en-US" dirty="0" smtClean="0"/>
              <a:t> </a:t>
            </a:r>
            <a:r>
              <a:rPr lang="en-US" dirty="0" err="1" smtClean="0"/>
              <a:t>ophørt</a:t>
            </a:r>
            <a:r>
              <a:rPr lang="en-US" dirty="0" smtClean="0"/>
              <a:t> </a:t>
            </a:r>
            <a:r>
              <a:rPr lang="en-US" dirty="0" err="1" smtClean="0"/>
              <a:t>inden</a:t>
            </a:r>
            <a:r>
              <a:rPr lang="en-US" dirty="0" smtClean="0"/>
              <a:t> </a:t>
            </a:r>
            <a:r>
              <a:rPr lang="en-US" dirty="0" err="1" smtClean="0"/>
              <a:t>opsigelsesperiodens</a:t>
            </a:r>
            <a:r>
              <a:rPr lang="en-US" dirty="0" smtClean="0"/>
              <a:t> </a:t>
            </a:r>
            <a:r>
              <a:rPr lang="en-US" dirty="0" err="1" smtClean="0"/>
              <a:t>udløb</a:t>
            </a:r>
            <a:r>
              <a:rPr lang="en-US" dirty="0" smtClean="0"/>
              <a:t>.</a:t>
            </a:r>
            <a:endParaRPr lang="en-US" dirty="0"/>
          </a:p>
        </p:txBody>
      </p:sp>
    </p:spTree>
    <p:extLst>
      <p:ext uri="{BB962C8B-B14F-4D97-AF65-F5344CB8AC3E}">
        <p14:creationId xmlns:p14="http://schemas.microsoft.com/office/powerpoint/2010/main" val="1536303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Kapitel</a:t>
            </a:r>
            <a:r>
              <a:rPr lang="en-US" dirty="0" smtClean="0"/>
              <a:t> 2 </a:t>
            </a:r>
            <a:r>
              <a:rPr lang="en-US" dirty="0" err="1" smtClean="0"/>
              <a:t>Retten</a:t>
            </a:r>
            <a:r>
              <a:rPr lang="en-US" dirty="0" smtClean="0"/>
              <a:t> </a:t>
            </a:r>
            <a:r>
              <a:rPr lang="en-US" dirty="0" err="1" smtClean="0"/>
              <a:t>til</a:t>
            </a:r>
            <a:r>
              <a:rPr lang="en-US" dirty="0" smtClean="0"/>
              <a:t> </a:t>
            </a:r>
            <a:r>
              <a:rPr lang="en-US" dirty="0" err="1" smtClean="0"/>
              <a:t>ferie</a:t>
            </a:r>
            <a:endParaRPr lang="en-US" dirty="0"/>
          </a:p>
        </p:txBody>
      </p:sp>
      <p:sp>
        <p:nvSpPr>
          <p:cNvPr id="3" name="Pladsholder til indhold 2"/>
          <p:cNvSpPr>
            <a:spLocks noGrp="1"/>
          </p:cNvSpPr>
          <p:nvPr>
            <p:ph idx="10"/>
          </p:nvPr>
        </p:nvSpPr>
        <p:spPr/>
        <p:txBody>
          <a:bodyPr/>
          <a:lstStyle/>
          <a:p>
            <a:r>
              <a:rPr lang="en-US" dirty="0" err="1" smtClean="0"/>
              <a:t>Ferieafholdelse</a:t>
            </a:r>
            <a:r>
              <a:rPr lang="en-US" dirty="0" smtClean="0"/>
              <a:t> </a:t>
            </a:r>
            <a:r>
              <a:rPr lang="en-US" dirty="0" err="1" smtClean="0"/>
              <a:t>og</a:t>
            </a:r>
            <a:r>
              <a:rPr lang="en-US" dirty="0" smtClean="0"/>
              <a:t> </a:t>
            </a:r>
            <a:r>
              <a:rPr lang="en-US" dirty="0" err="1" smtClean="0"/>
              <a:t>sygdom</a:t>
            </a:r>
            <a:endParaRPr lang="en-US" dirty="0" smtClean="0"/>
          </a:p>
          <a:p>
            <a:r>
              <a:rPr lang="en-US" dirty="0" smtClean="0"/>
              <a:t>§ 12. </a:t>
            </a:r>
            <a:r>
              <a:rPr lang="en-US" dirty="0" err="1" smtClean="0"/>
              <a:t>Er</a:t>
            </a:r>
            <a:r>
              <a:rPr lang="en-US" dirty="0" smtClean="0"/>
              <a:t> </a:t>
            </a:r>
            <a:r>
              <a:rPr lang="en-US" dirty="0" err="1" smtClean="0"/>
              <a:t>en</a:t>
            </a:r>
            <a:r>
              <a:rPr lang="en-US" dirty="0" smtClean="0"/>
              <a:t> </a:t>
            </a:r>
            <a:r>
              <a:rPr lang="en-US" dirty="0" err="1" smtClean="0"/>
              <a:t>lønmodtager</a:t>
            </a:r>
            <a:r>
              <a:rPr lang="en-US" dirty="0" smtClean="0"/>
              <a:t> </a:t>
            </a:r>
            <a:r>
              <a:rPr lang="en-US" dirty="0" err="1" smtClean="0"/>
              <a:t>syg</a:t>
            </a:r>
            <a:r>
              <a:rPr lang="en-US" dirty="0" smtClean="0"/>
              <a:t>, </a:t>
            </a:r>
            <a:r>
              <a:rPr lang="en-US" dirty="0" err="1" smtClean="0"/>
              <a:t>når</a:t>
            </a:r>
            <a:r>
              <a:rPr lang="en-US" dirty="0" smtClean="0"/>
              <a:t> </a:t>
            </a:r>
            <a:r>
              <a:rPr lang="en-US" dirty="0" err="1" smtClean="0"/>
              <a:t>ferien</a:t>
            </a:r>
            <a:r>
              <a:rPr lang="en-US" dirty="0" smtClean="0"/>
              <a:t> </a:t>
            </a:r>
            <a:r>
              <a:rPr lang="en-US" dirty="0" err="1" smtClean="0"/>
              <a:t>begynder</a:t>
            </a:r>
            <a:r>
              <a:rPr lang="en-US" dirty="0" smtClean="0"/>
              <a:t>, </a:t>
            </a:r>
            <a:r>
              <a:rPr lang="en-US" dirty="0" err="1" smtClean="0"/>
              <a:t>har</a:t>
            </a:r>
            <a:r>
              <a:rPr lang="en-US" dirty="0" smtClean="0"/>
              <a:t> </a:t>
            </a:r>
            <a:r>
              <a:rPr lang="en-US" dirty="0" err="1" smtClean="0"/>
              <a:t>lønmodtageren</a:t>
            </a:r>
            <a:r>
              <a:rPr lang="en-US" dirty="0" smtClean="0"/>
              <a:t> </a:t>
            </a:r>
            <a:r>
              <a:rPr lang="en-US" dirty="0" err="1" smtClean="0"/>
              <a:t>ikke</a:t>
            </a:r>
            <a:r>
              <a:rPr lang="en-US" dirty="0" smtClean="0"/>
              <a:t> </a:t>
            </a:r>
            <a:r>
              <a:rPr lang="en-US" dirty="0" err="1" smtClean="0"/>
              <a:t>pligt</a:t>
            </a:r>
            <a:r>
              <a:rPr lang="en-US" dirty="0" smtClean="0"/>
              <a:t> </a:t>
            </a:r>
            <a:r>
              <a:rPr lang="en-US" dirty="0" err="1" smtClean="0"/>
              <a:t>til</a:t>
            </a:r>
            <a:r>
              <a:rPr lang="en-US" dirty="0" smtClean="0"/>
              <a:t> at </a:t>
            </a:r>
            <a:r>
              <a:rPr lang="en-US" dirty="0" err="1" smtClean="0"/>
              <a:t>begynde</a:t>
            </a:r>
            <a:r>
              <a:rPr lang="en-US" dirty="0" smtClean="0"/>
              <a:t> </a:t>
            </a:r>
            <a:r>
              <a:rPr lang="en-US" dirty="0" err="1" smtClean="0"/>
              <a:t>ferien</a:t>
            </a:r>
            <a:r>
              <a:rPr lang="en-US" dirty="0" smtClean="0"/>
              <a:t>.</a:t>
            </a:r>
          </a:p>
          <a:p>
            <a:r>
              <a:rPr lang="en-US" dirty="0" smtClean="0"/>
              <a:t>Stk. 2. </a:t>
            </a:r>
            <a:r>
              <a:rPr lang="en-US" dirty="0" err="1" smtClean="0"/>
              <a:t>En</a:t>
            </a:r>
            <a:r>
              <a:rPr lang="en-US" dirty="0" smtClean="0"/>
              <a:t> </a:t>
            </a:r>
            <a:r>
              <a:rPr lang="en-US" dirty="0" err="1" smtClean="0"/>
              <a:t>lønmodtager</a:t>
            </a:r>
            <a:r>
              <a:rPr lang="en-US" dirty="0" smtClean="0"/>
              <a:t>, </a:t>
            </a:r>
            <a:r>
              <a:rPr lang="en-US" dirty="0" err="1" smtClean="0"/>
              <a:t>som</a:t>
            </a:r>
            <a:r>
              <a:rPr lang="en-US" dirty="0" smtClean="0"/>
              <a:t> </a:t>
            </a:r>
            <a:r>
              <a:rPr lang="en-US" dirty="0" err="1" smtClean="0"/>
              <a:t>bliver</a:t>
            </a:r>
            <a:r>
              <a:rPr lang="en-US" dirty="0" smtClean="0"/>
              <a:t> </a:t>
            </a:r>
            <a:r>
              <a:rPr lang="en-US" dirty="0" err="1" smtClean="0"/>
              <a:t>syg</a:t>
            </a:r>
            <a:r>
              <a:rPr lang="en-US" dirty="0" smtClean="0"/>
              <a:t> under </a:t>
            </a:r>
            <a:r>
              <a:rPr lang="en-US" dirty="0" err="1" smtClean="0"/>
              <a:t>ferien</a:t>
            </a:r>
            <a:r>
              <a:rPr lang="en-US" dirty="0" smtClean="0"/>
              <a:t>, </a:t>
            </a:r>
            <a:r>
              <a:rPr lang="en-US" dirty="0" err="1" smtClean="0"/>
              <a:t>har</a:t>
            </a:r>
            <a:r>
              <a:rPr lang="en-US" dirty="0" smtClean="0"/>
              <a:t> mod </a:t>
            </a:r>
            <a:r>
              <a:rPr lang="en-US" dirty="0" err="1" smtClean="0"/>
              <a:t>lægelig</a:t>
            </a:r>
            <a:r>
              <a:rPr lang="en-US" dirty="0" smtClean="0"/>
              <a:t> </a:t>
            </a:r>
            <a:r>
              <a:rPr lang="en-US" dirty="0" err="1" smtClean="0"/>
              <a:t>dokumentation</a:t>
            </a:r>
            <a:r>
              <a:rPr lang="en-US" dirty="0" smtClean="0"/>
              <a:t> ret </a:t>
            </a:r>
            <a:r>
              <a:rPr lang="en-US" dirty="0" err="1" smtClean="0"/>
              <a:t>til</a:t>
            </a:r>
            <a:r>
              <a:rPr lang="en-US" dirty="0" smtClean="0"/>
              <a:t> </a:t>
            </a:r>
            <a:r>
              <a:rPr lang="en-US" dirty="0" err="1" smtClean="0"/>
              <a:t>erstatningsferie</a:t>
            </a:r>
            <a:r>
              <a:rPr lang="en-US" dirty="0" smtClean="0"/>
              <a:t> </a:t>
            </a:r>
            <a:r>
              <a:rPr lang="en-US" dirty="0" err="1" smtClean="0"/>
              <a:t>efter</a:t>
            </a:r>
            <a:r>
              <a:rPr lang="en-US" dirty="0" smtClean="0"/>
              <a:t> </a:t>
            </a:r>
            <a:r>
              <a:rPr lang="en-US" dirty="0" err="1" smtClean="0"/>
              <a:t>i</a:t>
            </a:r>
            <a:r>
              <a:rPr lang="en-US" dirty="0" smtClean="0"/>
              <a:t> alt 5 </a:t>
            </a:r>
            <a:r>
              <a:rPr lang="en-US" dirty="0" err="1" smtClean="0"/>
              <a:t>sygedage</a:t>
            </a:r>
            <a:r>
              <a:rPr lang="en-US" dirty="0" smtClean="0"/>
              <a:t> under </a:t>
            </a:r>
            <a:r>
              <a:rPr lang="en-US" dirty="0" err="1" smtClean="0"/>
              <a:t>ferie</a:t>
            </a:r>
            <a:r>
              <a:rPr lang="en-US" dirty="0" smtClean="0"/>
              <a:t> </a:t>
            </a:r>
            <a:r>
              <a:rPr lang="en-US" dirty="0" err="1" smtClean="0"/>
              <a:t>i</a:t>
            </a:r>
            <a:r>
              <a:rPr lang="en-US" dirty="0" smtClean="0"/>
              <a:t> </a:t>
            </a:r>
            <a:r>
              <a:rPr lang="en-US" dirty="0" err="1" smtClean="0"/>
              <a:t>samme</a:t>
            </a:r>
            <a:r>
              <a:rPr lang="en-US" dirty="0" smtClean="0"/>
              <a:t> </a:t>
            </a:r>
            <a:r>
              <a:rPr lang="en-US" dirty="0" err="1" smtClean="0"/>
              <a:t>ferieår</a:t>
            </a:r>
            <a:r>
              <a:rPr lang="en-US" dirty="0" smtClean="0"/>
              <a:t>. </a:t>
            </a:r>
            <a:r>
              <a:rPr lang="en-US" dirty="0" err="1" smtClean="0"/>
              <a:t>En</a:t>
            </a:r>
            <a:r>
              <a:rPr lang="en-US" dirty="0" smtClean="0"/>
              <a:t> </a:t>
            </a:r>
            <a:r>
              <a:rPr lang="en-US" dirty="0" err="1" smtClean="0"/>
              <a:t>lønmodtager</a:t>
            </a:r>
            <a:r>
              <a:rPr lang="en-US" dirty="0" smtClean="0"/>
              <a:t>, </a:t>
            </a:r>
            <a:r>
              <a:rPr lang="en-US" dirty="0" err="1" smtClean="0"/>
              <a:t>som</a:t>
            </a:r>
            <a:r>
              <a:rPr lang="en-US" dirty="0" smtClean="0"/>
              <a:t> </a:t>
            </a:r>
            <a:r>
              <a:rPr lang="en-US" dirty="0" err="1" smtClean="0"/>
              <a:t>ikke</a:t>
            </a:r>
            <a:r>
              <a:rPr lang="en-US" dirty="0" smtClean="0"/>
              <a:t> </a:t>
            </a:r>
            <a:r>
              <a:rPr lang="en-US" dirty="0" err="1" smtClean="0"/>
              <a:t>har</a:t>
            </a:r>
            <a:r>
              <a:rPr lang="en-US" dirty="0" smtClean="0"/>
              <a:t> </a:t>
            </a:r>
            <a:r>
              <a:rPr lang="en-US" dirty="0" err="1" smtClean="0"/>
              <a:t>været</a:t>
            </a:r>
            <a:r>
              <a:rPr lang="en-US" dirty="0" smtClean="0"/>
              <a:t> </a:t>
            </a:r>
            <a:r>
              <a:rPr lang="en-US" dirty="0" err="1" smtClean="0"/>
              <a:t>ansat</a:t>
            </a:r>
            <a:r>
              <a:rPr lang="en-US" dirty="0" smtClean="0"/>
              <a:t> hos </a:t>
            </a:r>
            <a:r>
              <a:rPr lang="en-US" dirty="0" err="1" smtClean="0"/>
              <a:t>arbejdsgiveren</a:t>
            </a:r>
            <a:r>
              <a:rPr lang="en-US" dirty="0" smtClean="0"/>
              <a:t> </a:t>
            </a:r>
            <a:r>
              <a:rPr lang="en-US" dirty="0" err="1" smtClean="0"/>
              <a:t>i</a:t>
            </a:r>
            <a:r>
              <a:rPr lang="en-US" dirty="0" smtClean="0"/>
              <a:t> hele </a:t>
            </a:r>
            <a:r>
              <a:rPr lang="en-US" dirty="0" err="1" smtClean="0"/>
              <a:t>ferieåret</a:t>
            </a:r>
            <a:r>
              <a:rPr lang="en-US" dirty="0" smtClean="0"/>
              <a:t>, </a:t>
            </a:r>
            <a:r>
              <a:rPr lang="en-US" dirty="0" err="1" smtClean="0"/>
              <a:t>har</a:t>
            </a:r>
            <a:r>
              <a:rPr lang="en-US" dirty="0" smtClean="0"/>
              <a:t> ret </a:t>
            </a:r>
            <a:r>
              <a:rPr lang="en-US" dirty="0" err="1" smtClean="0"/>
              <a:t>til</a:t>
            </a:r>
            <a:r>
              <a:rPr lang="en-US" dirty="0" smtClean="0"/>
              <a:t> </a:t>
            </a:r>
            <a:r>
              <a:rPr lang="en-US" dirty="0" err="1" smtClean="0"/>
              <a:t>erstatningsferie</a:t>
            </a:r>
            <a:r>
              <a:rPr lang="en-US" dirty="0" smtClean="0"/>
              <a:t> </a:t>
            </a:r>
            <a:r>
              <a:rPr lang="en-US" dirty="0" err="1" smtClean="0"/>
              <a:t>efter</a:t>
            </a:r>
            <a:r>
              <a:rPr lang="en-US" dirty="0" smtClean="0"/>
              <a:t> et </a:t>
            </a:r>
            <a:r>
              <a:rPr lang="en-US" dirty="0" err="1" smtClean="0"/>
              <a:t>forholdsmæssigt</a:t>
            </a:r>
            <a:r>
              <a:rPr lang="en-US" dirty="0" smtClean="0"/>
              <a:t> </a:t>
            </a:r>
            <a:r>
              <a:rPr lang="en-US" dirty="0" err="1" smtClean="0"/>
              <a:t>færre</a:t>
            </a:r>
            <a:r>
              <a:rPr lang="en-US" dirty="0" smtClean="0"/>
              <a:t> </a:t>
            </a:r>
            <a:r>
              <a:rPr lang="en-US" dirty="0" err="1" smtClean="0"/>
              <a:t>antal</a:t>
            </a:r>
            <a:r>
              <a:rPr lang="en-US" dirty="0" smtClean="0"/>
              <a:t> </a:t>
            </a:r>
            <a:r>
              <a:rPr lang="en-US" dirty="0" err="1" smtClean="0"/>
              <a:t>sygedage</a:t>
            </a:r>
            <a:r>
              <a:rPr lang="en-US" dirty="0" smtClean="0"/>
              <a:t>. </a:t>
            </a:r>
            <a:r>
              <a:rPr lang="en-US" dirty="0" err="1" smtClean="0"/>
              <a:t>Feriedage</a:t>
            </a:r>
            <a:r>
              <a:rPr lang="en-US" dirty="0" smtClean="0"/>
              <a:t>, </a:t>
            </a:r>
            <a:r>
              <a:rPr lang="en-US" dirty="0" err="1" smtClean="0"/>
              <a:t>som</a:t>
            </a:r>
            <a:r>
              <a:rPr lang="en-US" dirty="0" smtClean="0"/>
              <a:t> </a:t>
            </a:r>
            <a:r>
              <a:rPr lang="en-US" dirty="0" err="1" smtClean="0"/>
              <a:t>en</a:t>
            </a:r>
            <a:r>
              <a:rPr lang="en-US" dirty="0" smtClean="0"/>
              <a:t> </a:t>
            </a:r>
            <a:r>
              <a:rPr lang="en-US" dirty="0" err="1" smtClean="0"/>
              <a:t>lønmodtager</a:t>
            </a:r>
            <a:r>
              <a:rPr lang="en-US" dirty="0" smtClean="0"/>
              <a:t> </a:t>
            </a:r>
            <a:r>
              <a:rPr lang="en-US" dirty="0" err="1" smtClean="0"/>
              <a:t>ikke</a:t>
            </a:r>
            <a:r>
              <a:rPr lang="en-US" dirty="0" smtClean="0"/>
              <a:t> </a:t>
            </a:r>
            <a:r>
              <a:rPr lang="en-US" dirty="0" err="1" smtClean="0"/>
              <a:t>har</a:t>
            </a:r>
            <a:r>
              <a:rPr lang="en-US" dirty="0" smtClean="0"/>
              <a:t> </a:t>
            </a:r>
            <a:r>
              <a:rPr lang="en-US" dirty="0" err="1" smtClean="0"/>
              <a:t>optjent</a:t>
            </a:r>
            <a:r>
              <a:rPr lang="en-US" dirty="0" smtClean="0"/>
              <a:t> </a:t>
            </a:r>
            <a:r>
              <a:rPr lang="en-US" dirty="0" err="1" smtClean="0"/>
              <a:t>i</a:t>
            </a:r>
            <a:r>
              <a:rPr lang="en-US" dirty="0" smtClean="0"/>
              <a:t> </a:t>
            </a:r>
            <a:r>
              <a:rPr lang="en-US" dirty="0" err="1" smtClean="0"/>
              <a:t>ferieåret</a:t>
            </a:r>
            <a:r>
              <a:rPr lang="en-US" dirty="0" smtClean="0"/>
              <a:t> </a:t>
            </a:r>
            <a:r>
              <a:rPr lang="en-US" dirty="0" err="1" smtClean="0"/>
              <a:t>efter</a:t>
            </a:r>
            <a:r>
              <a:rPr lang="en-US" dirty="0" smtClean="0"/>
              <a:t> § 5, stk. 2 </a:t>
            </a:r>
            <a:r>
              <a:rPr lang="en-US" dirty="0" err="1" smtClean="0"/>
              <a:t>og</a:t>
            </a:r>
            <a:r>
              <a:rPr lang="en-US" dirty="0" smtClean="0"/>
              <a:t> 5, </a:t>
            </a:r>
            <a:r>
              <a:rPr lang="en-US" dirty="0" err="1" smtClean="0"/>
              <a:t>fradrages</a:t>
            </a:r>
            <a:r>
              <a:rPr lang="en-US" dirty="0" smtClean="0"/>
              <a:t> </a:t>
            </a:r>
            <a:r>
              <a:rPr lang="en-US" dirty="0" err="1" smtClean="0"/>
              <a:t>i</a:t>
            </a:r>
            <a:r>
              <a:rPr lang="en-US" dirty="0" smtClean="0"/>
              <a:t> de </a:t>
            </a:r>
            <a:r>
              <a:rPr lang="en-US" dirty="0" err="1" smtClean="0"/>
              <a:t>sygedage</a:t>
            </a:r>
            <a:r>
              <a:rPr lang="en-US" dirty="0" smtClean="0"/>
              <a:t>, der </a:t>
            </a:r>
            <a:r>
              <a:rPr lang="en-US" dirty="0" err="1" smtClean="0"/>
              <a:t>ikke</a:t>
            </a:r>
            <a:r>
              <a:rPr lang="en-US" dirty="0" smtClean="0"/>
              <a:t> gives </a:t>
            </a:r>
            <a:r>
              <a:rPr lang="en-US" dirty="0" err="1" smtClean="0"/>
              <a:t>erstatningsferie</a:t>
            </a:r>
            <a:r>
              <a:rPr lang="en-US" dirty="0" smtClean="0"/>
              <a:t> for </a:t>
            </a:r>
            <a:r>
              <a:rPr lang="en-US" dirty="0" err="1" smtClean="0"/>
              <a:t>efter</a:t>
            </a:r>
            <a:r>
              <a:rPr lang="en-US" dirty="0" smtClean="0"/>
              <a:t> 1. </a:t>
            </a:r>
            <a:r>
              <a:rPr lang="en-US" dirty="0" err="1" smtClean="0"/>
              <a:t>og</a:t>
            </a:r>
            <a:r>
              <a:rPr lang="en-US" dirty="0" smtClean="0"/>
              <a:t> 2. pkt.</a:t>
            </a:r>
          </a:p>
          <a:p>
            <a:r>
              <a:rPr lang="en-US" dirty="0" smtClean="0"/>
              <a:t>Stk. 3. </a:t>
            </a:r>
            <a:r>
              <a:rPr lang="en-US" dirty="0" err="1" smtClean="0"/>
              <a:t>Lønmodtageren</a:t>
            </a:r>
            <a:r>
              <a:rPr lang="en-US" dirty="0" smtClean="0"/>
              <a:t> </a:t>
            </a:r>
            <a:r>
              <a:rPr lang="en-US" dirty="0" err="1" smtClean="0"/>
              <a:t>betaler</a:t>
            </a:r>
            <a:r>
              <a:rPr lang="en-US" dirty="0" smtClean="0"/>
              <a:t> for den </a:t>
            </a:r>
            <a:r>
              <a:rPr lang="en-US" dirty="0" err="1" smtClean="0"/>
              <a:t>lægelige</a:t>
            </a:r>
            <a:r>
              <a:rPr lang="en-US" dirty="0" smtClean="0"/>
              <a:t> </a:t>
            </a:r>
            <a:r>
              <a:rPr lang="en-US" dirty="0" err="1" smtClean="0"/>
              <a:t>dokumentation</a:t>
            </a:r>
            <a:r>
              <a:rPr lang="en-US" dirty="0" smtClean="0"/>
              <a:t>, </a:t>
            </a:r>
            <a:r>
              <a:rPr lang="en-US" dirty="0" err="1" smtClean="0"/>
              <a:t>jf</a:t>
            </a:r>
            <a:r>
              <a:rPr lang="en-US" dirty="0" smtClean="0"/>
              <a:t>. stk. 2.</a:t>
            </a:r>
          </a:p>
          <a:p>
            <a:r>
              <a:rPr lang="en-US" dirty="0" smtClean="0"/>
              <a:t>Stk. 4. </a:t>
            </a:r>
            <a:r>
              <a:rPr lang="en-US" dirty="0" err="1" smtClean="0"/>
              <a:t>Ved</a:t>
            </a:r>
            <a:r>
              <a:rPr lang="en-US" dirty="0" smtClean="0"/>
              <a:t> </a:t>
            </a:r>
            <a:r>
              <a:rPr lang="en-US" dirty="0" err="1" smtClean="0"/>
              <a:t>opgørelsen</a:t>
            </a:r>
            <a:r>
              <a:rPr lang="en-US" dirty="0" smtClean="0"/>
              <a:t> </a:t>
            </a:r>
            <a:r>
              <a:rPr lang="en-US" dirty="0" err="1" smtClean="0"/>
              <a:t>af</a:t>
            </a:r>
            <a:r>
              <a:rPr lang="en-US" dirty="0" smtClean="0"/>
              <a:t> </a:t>
            </a:r>
            <a:r>
              <a:rPr lang="en-US" dirty="0" err="1" smtClean="0"/>
              <a:t>erstatningsferie</a:t>
            </a:r>
            <a:r>
              <a:rPr lang="en-US" dirty="0" smtClean="0"/>
              <a:t> </a:t>
            </a:r>
            <a:r>
              <a:rPr lang="en-US" dirty="0" err="1" smtClean="0"/>
              <a:t>efter</a:t>
            </a:r>
            <a:r>
              <a:rPr lang="en-US" dirty="0" smtClean="0"/>
              <a:t> stk. 1 </a:t>
            </a:r>
            <a:r>
              <a:rPr lang="en-US" dirty="0" err="1" smtClean="0"/>
              <a:t>og</a:t>
            </a:r>
            <a:r>
              <a:rPr lang="en-US" dirty="0" smtClean="0"/>
              <a:t> 2 </a:t>
            </a:r>
            <a:r>
              <a:rPr lang="en-US" dirty="0" err="1" smtClean="0"/>
              <a:t>ses</a:t>
            </a:r>
            <a:r>
              <a:rPr lang="en-US" dirty="0" smtClean="0"/>
              <a:t> </a:t>
            </a:r>
            <a:r>
              <a:rPr lang="en-US" dirty="0" err="1" smtClean="0"/>
              <a:t>bort</a:t>
            </a:r>
            <a:r>
              <a:rPr lang="en-US" dirty="0" smtClean="0"/>
              <a:t> </a:t>
            </a:r>
            <a:r>
              <a:rPr lang="en-US" dirty="0" err="1" smtClean="0"/>
              <a:t>fra</a:t>
            </a:r>
            <a:r>
              <a:rPr lang="en-US" dirty="0" smtClean="0"/>
              <a:t> </a:t>
            </a:r>
            <a:r>
              <a:rPr lang="en-US" dirty="0" err="1" smtClean="0"/>
              <a:t>sygedage</a:t>
            </a:r>
            <a:r>
              <a:rPr lang="en-US" dirty="0" smtClean="0"/>
              <a:t> </a:t>
            </a:r>
            <a:r>
              <a:rPr lang="en-US" dirty="0" err="1" smtClean="0"/>
              <a:t>forud</a:t>
            </a:r>
            <a:r>
              <a:rPr lang="en-US" dirty="0" smtClean="0"/>
              <a:t> for den dag, </a:t>
            </a:r>
            <a:r>
              <a:rPr lang="en-US" dirty="0" err="1" smtClean="0"/>
              <a:t>hvor</a:t>
            </a:r>
            <a:r>
              <a:rPr lang="en-US" dirty="0" smtClean="0"/>
              <a:t> </a:t>
            </a:r>
            <a:r>
              <a:rPr lang="en-US" dirty="0" err="1" smtClean="0"/>
              <a:t>lønmodtageren</a:t>
            </a:r>
            <a:r>
              <a:rPr lang="en-US" dirty="0" smtClean="0"/>
              <a:t> giver </a:t>
            </a:r>
            <a:r>
              <a:rPr lang="en-US" dirty="0" err="1" smtClean="0"/>
              <a:t>arbejdsgiveren</a:t>
            </a:r>
            <a:r>
              <a:rPr lang="en-US" dirty="0" smtClean="0"/>
              <a:t> </a:t>
            </a:r>
            <a:r>
              <a:rPr lang="en-US" dirty="0" err="1" smtClean="0"/>
              <a:t>meddelelse</a:t>
            </a:r>
            <a:r>
              <a:rPr lang="en-US" dirty="0" smtClean="0"/>
              <a:t> om </a:t>
            </a:r>
            <a:r>
              <a:rPr lang="en-US" dirty="0" err="1" smtClean="0"/>
              <a:t>sygdommen</a:t>
            </a:r>
            <a:r>
              <a:rPr lang="en-US" dirty="0" smtClean="0"/>
              <a:t>, </a:t>
            </a:r>
            <a:r>
              <a:rPr lang="en-US" dirty="0" err="1" smtClean="0"/>
              <a:t>medmindre</a:t>
            </a:r>
            <a:r>
              <a:rPr lang="en-US" dirty="0" smtClean="0"/>
              <a:t> </a:t>
            </a:r>
            <a:r>
              <a:rPr lang="en-US" dirty="0" err="1" smtClean="0"/>
              <a:t>manglende</a:t>
            </a:r>
            <a:r>
              <a:rPr lang="en-US" dirty="0" smtClean="0"/>
              <a:t> </a:t>
            </a:r>
            <a:r>
              <a:rPr lang="en-US" dirty="0" err="1" smtClean="0"/>
              <a:t>meddelelse</a:t>
            </a:r>
            <a:r>
              <a:rPr lang="en-US" dirty="0" smtClean="0"/>
              <a:t> </a:t>
            </a:r>
            <a:r>
              <a:rPr lang="en-US" dirty="0" err="1" smtClean="0"/>
              <a:t>ikke</a:t>
            </a:r>
            <a:r>
              <a:rPr lang="en-US" dirty="0" smtClean="0"/>
              <a:t> </a:t>
            </a:r>
            <a:r>
              <a:rPr lang="en-US" dirty="0" err="1" smtClean="0"/>
              <a:t>kan</a:t>
            </a:r>
            <a:r>
              <a:rPr lang="en-US" dirty="0" smtClean="0"/>
              <a:t> </a:t>
            </a:r>
            <a:r>
              <a:rPr lang="en-US" dirty="0" err="1" smtClean="0"/>
              <a:t>bebrejdes</a:t>
            </a:r>
            <a:r>
              <a:rPr lang="en-US" dirty="0" smtClean="0"/>
              <a:t> </a:t>
            </a:r>
            <a:r>
              <a:rPr lang="en-US" dirty="0" err="1" smtClean="0"/>
              <a:t>lønmodtageren</a:t>
            </a:r>
            <a:r>
              <a:rPr lang="en-US" dirty="0" smtClean="0"/>
              <a:t>.</a:t>
            </a:r>
          </a:p>
          <a:p>
            <a:r>
              <a:rPr lang="en-US" dirty="0" smtClean="0"/>
              <a:t>Stk. 5. </a:t>
            </a:r>
            <a:r>
              <a:rPr lang="en-US" dirty="0" err="1" smtClean="0"/>
              <a:t>En</a:t>
            </a:r>
            <a:r>
              <a:rPr lang="en-US" dirty="0" smtClean="0"/>
              <a:t> </a:t>
            </a:r>
            <a:r>
              <a:rPr lang="en-US" dirty="0" err="1" smtClean="0"/>
              <a:t>lønmodtager</a:t>
            </a:r>
            <a:r>
              <a:rPr lang="en-US" dirty="0" smtClean="0"/>
              <a:t> </a:t>
            </a:r>
            <a:r>
              <a:rPr lang="en-US" dirty="0" err="1" smtClean="0"/>
              <a:t>omfattet</a:t>
            </a:r>
            <a:r>
              <a:rPr lang="en-US" dirty="0" smtClean="0"/>
              <a:t> </a:t>
            </a:r>
            <a:r>
              <a:rPr lang="en-US" dirty="0" err="1" smtClean="0"/>
              <a:t>af</a:t>
            </a:r>
            <a:r>
              <a:rPr lang="en-US" dirty="0" smtClean="0"/>
              <a:t> stk. 1 </a:t>
            </a:r>
            <a:r>
              <a:rPr lang="en-US" dirty="0" err="1" smtClean="0"/>
              <a:t>eller</a:t>
            </a:r>
            <a:r>
              <a:rPr lang="en-US" dirty="0" smtClean="0"/>
              <a:t> 2, </a:t>
            </a:r>
            <a:r>
              <a:rPr lang="en-US" dirty="0" err="1" smtClean="0"/>
              <a:t>som</a:t>
            </a:r>
            <a:r>
              <a:rPr lang="en-US" dirty="0" smtClean="0"/>
              <a:t> </a:t>
            </a:r>
            <a:r>
              <a:rPr lang="en-US" dirty="0" err="1" smtClean="0"/>
              <a:t>bliver</a:t>
            </a:r>
            <a:r>
              <a:rPr lang="en-US" dirty="0" smtClean="0"/>
              <a:t> </a:t>
            </a:r>
            <a:r>
              <a:rPr lang="en-US" dirty="0" err="1" smtClean="0"/>
              <a:t>rask</a:t>
            </a:r>
            <a:r>
              <a:rPr lang="en-US" dirty="0" smtClean="0"/>
              <a:t>, </a:t>
            </a:r>
            <a:r>
              <a:rPr lang="en-US" dirty="0" err="1" smtClean="0"/>
              <a:t>før</a:t>
            </a:r>
            <a:r>
              <a:rPr lang="en-US" dirty="0" smtClean="0"/>
              <a:t> den </a:t>
            </a:r>
            <a:r>
              <a:rPr lang="en-US" dirty="0" err="1" smtClean="0"/>
              <a:t>planlagte</a:t>
            </a:r>
            <a:r>
              <a:rPr lang="en-US" dirty="0" smtClean="0"/>
              <a:t> </a:t>
            </a:r>
            <a:r>
              <a:rPr lang="en-US" dirty="0" err="1" smtClean="0"/>
              <a:t>ferieperiode</a:t>
            </a:r>
            <a:r>
              <a:rPr lang="en-US" dirty="0" smtClean="0"/>
              <a:t> </a:t>
            </a:r>
            <a:r>
              <a:rPr lang="en-US" dirty="0" err="1" smtClean="0"/>
              <a:t>er</a:t>
            </a:r>
            <a:r>
              <a:rPr lang="en-US" dirty="0" smtClean="0"/>
              <a:t> </a:t>
            </a:r>
            <a:r>
              <a:rPr lang="en-US" dirty="0" err="1" smtClean="0"/>
              <a:t>ovre</a:t>
            </a:r>
            <a:r>
              <a:rPr lang="en-US" dirty="0" smtClean="0"/>
              <a:t>, </a:t>
            </a:r>
            <a:r>
              <a:rPr lang="en-US" dirty="0" err="1" smtClean="0"/>
              <a:t>har</a:t>
            </a:r>
            <a:r>
              <a:rPr lang="en-US" dirty="0" smtClean="0"/>
              <a:t> ret </a:t>
            </a:r>
            <a:r>
              <a:rPr lang="en-US" dirty="0" err="1" smtClean="0"/>
              <a:t>til</a:t>
            </a:r>
            <a:r>
              <a:rPr lang="en-US" dirty="0" smtClean="0"/>
              <a:t> </a:t>
            </a:r>
            <a:r>
              <a:rPr lang="en-US" dirty="0" err="1" smtClean="0"/>
              <a:t>i</a:t>
            </a:r>
            <a:r>
              <a:rPr lang="en-US" dirty="0" smtClean="0"/>
              <a:t> </a:t>
            </a:r>
            <a:r>
              <a:rPr lang="en-US" dirty="0" err="1" smtClean="0"/>
              <a:t>forlængelse</a:t>
            </a:r>
            <a:r>
              <a:rPr lang="en-US" dirty="0" smtClean="0"/>
              <a:t> </a:t>
            </a:r>
            <a:r>
              <a:rPr lang="en-US" dirty="0" err="1" smtClean="0"/>
              <a:t>af</a:t>
            </a:r>
            <a:r>
              <a:rPr lang="en-US" dirty="0" smtClean="0"/>
              <a:t> sin </a:t>
            </a:r>
            <a:r>
              <a:rPr lang="en-US" dirty="0" err="1" smtClean="0"/>
              <a:t>raskmelding</a:t>
            </a:r>
            <a:r>
              <a:rPr lang="en-US" dirty="0" smtClean="0"/>
              <a:t> at </a:t>
            </a:r>
            <a:r>
              <a:rPr lang="en-US" dirty="0" err="1" smtClean="0"/>
              <a:t>holde</a:t>
            </a:r>
            <a:r>
              <a:rPr lang="en-US" dirty="0" smtClean="0"/>
              <a:t> den </a:t>
            </a:r>
            <a:r>
              <a:rPr lang="en-US" dirty="0" err="1" smtClean="0"/>
              <a:t>resterende</a:t>
            </a:r>
            <a:r>
              <a:rPr lang="en-US" dirty="0" smtClean="0"/>
              <a:t> del </a:t>
            </a:r>
            <a:r>
              <a:rPr lang="en-US" dirty="0" err="1" smtClean="0"/>
              <a:t>af</a:t>
            </a:r>
            <a:r>
              <a:rPr lang="en-US" dirty="0" smtClean="0"/>
              <a:t> den </a:t>
            </a:r>
            <a:r>
              <a:rPr lang="en-US" dirty="0" err="1" smtClean="0"/>
              <a:t>planlagte</a:t>
            </a:r>
            <a:r>
              <a:rPr lang="en-US" dirty="0" smtClean="0"/>
              <a:t> </a:t>
            </a:r>
            <a:r>
              <a:rPr lang="en-US" dirty="0" err="1" smtClean="0"/>
              <a:t>ferieperiode</a:t>
            </a:r>
            <a:r>
              <a:rPr lang="en-US" dirty="0" smtClean="0"/>
              <a:t>, </a:t>
            </a:r>
            <a:r>
              <a:rPr lang="en-US" dirty="0" err="1" smtClean="0"/>
              <a:t>såfremt</a:t>
            </a:r>
            <a:r>
              <a:rPr lang="en-US" dirty="0" smtClean="0"/>
              <a:t> </a:t>
            </a:r>
            <a:r>
              <a:rPr lang="en-US" dirty="0" err="1" smtClean="0"/>
              <a:t>lønmodtageren</a:t>
            </a:r>
            <a:r>
              <a:rPr lang="en-US" dirty="0" smtClean="0"/>
              <a:t> </a:t>
            </a:r>
            <a:r>
              <a:rPr lang="en-US" dirty="0" err="1" smtClean="0"/>
              <a:t>ved</a:t>
            </a:r>
            <a:r>
              <a:rPr lang="en-US" dirty="0" smtClean="0"/>
              <a:t> sin </a:t>
            </a:r>
            <a:r>
              <a:rPr lang="en-US" dirty="0" err="1" smtClean="0"/>
              <a:t>raskmelding</a:t>
            </a:r>
            <a:r>
              <a:rPr lang="en-US" dirty="0" smtClean="0"/>
              <a:t> giver </a:t>
            </a:r>
            <a:r>
              <a:rPr lang="en-US" dirty="0" err="1" smtClean="0"/>
              <a:t>besked</a:t>
            </a:r>
            <a:r>
              <a:rPr lang="en-US" dirty="0" smtClean="0"/>
              <a:t> </a:t>
            </a:r>
            <a:r>
              <a:rPr lang="en-US" dirty="0" err="1" smtClean="0"/>
              <a:t>herom</a:t>
            </a:r>
            <a:r>
              <a:rPr lang="en-US" dirty="0" smtClean="0"/>
              <a:t>.</a:t>
            </a:r>
          </a:p>
          <a:p>
            <a:r>
              <a:rPr lang="en-US" dirty="0" err="1" smtClean="0"/>
              <a:t>Ferieafholdelse</a:t>
            </a:r>
            <a:r>
              <a:rPr lang="en-US" dirty="0" smtClean="0"/>
              <a:t>, </a:t>
            </a:r>
            <a:r>
              <a:rPr lang="en-US" dirty="0" err="1" smtClean="0"/>
              <a:t>strejke</a:t>
            </a:r>
            <a:r>
              <a:rPr lang="en-US" dirty="0" smtClean="0"/>
              <a:t> </a:t>
            </a:r>
            <a:r>
              <a:rPr lang="en-US" dirty="0" err="1" smtClean="0"/>
              <a:t>og</a:t>
            </a:r>
            <a:r>
              <a:rPr lang="en-US" dirty="0" smtClean="0"/>
              <a:t> lockout</a:t>
            </a:r>
          </a:p>
          <a:p>
            <a:r>
              <a:rPr lang="en-US" dirty="0" smtClean="0"/>
              <a:t>§ 13. Deltager </a:t>
            </a:r>
            <a:r>
              <a:rPr lang="en-US" dirty="0" err="1" smtClean="0"/>
              <a:t>en</a:t>
            </a:r>
            <a:r>
              <a:rPr lang="en-US" dirty="0" smtClean="0"/>
              <a:t> </a:t>
            </a:r>
            <a:r>
              <a:rPr lang="en-US" dirty="0" err="1" smtClean="0"/>
              <a:t>lønmodtager</a:t>
            </a:r>
            <a:r>
              <a:rPr lang="en-US" dirty="0" smtClean="0"/>
              <a:t> </a:t>
            </a:r>
            <a:r>
              <a:rPr lang="en-US" dirty="0" err="1" smtClean="0"/>
              <a:t>i</a:t>
            </a:r>
            <a:r>
              <a:rPr lang="en-US" dirty="0" smtClean="0"/>
              <a:t> </a:t>
            </a:r>
            <a:r>
              <a:rPr lang="en-US" dirty="0" err="1" smtClean="0"/>
              <a:t>en</a:t>
            </a:r>
            <a:r>
              <a:rPr lang="en-US" dirty="0" smtClean="0"/>
              <a:t> </a:t>
            </a:r>
            <a:r>
              <a:rPr lang="en-US" dirty="0" err="1" smtClean="0"/>
              <a:t>strejke</a:t>
            </a:r>
            <a:r>
              <a:rPr lang="en-US" dirty="0" smtClean="0"/>
              <a:t> </a:t>
            </a:r>
            <a:r>
              <a:rPr lang="en-US" dirty="0" err="1" smtClean="0"/>
              <a:t>eller</a:t>
            </a:r>
            <a:r>
              <a:rPr lang="en-US" dirty="0" smtClean="0"/>
              <a:t> lockout, </a:t>
            </a:r>
            <a:r>
              <a:rPr lang="en-US" dirty="0" err="1" smtClean="0"/>
              <a:t>når</a:t>
            </a:r>
            <a:r>
              <a:rPr lang="en-US" dirty="0" smtClean="0"/>
              <a:t> </a:t>
            </a:r>
            <a:r>
              <a:rPr lang="en-US" dirty="0" err="1" smtClean="0"/>
              <a:t>ferien</a:t>
            </a:r>
            <a:r>
              <a:rPr lang="en-US" dirty="0" smtClean="0"/>
              <a:t> </a:t>
            </a:r>
            <a:r>
              <a:rPr lang="en-US" dirty="0" err="1" smtClean="0"/>
              <a:t>begynder</a:t>
            </a:r>
            <a:r>
              <a:rPr lang="en-US" dirty="0" smtClean="0"/>
              <a:t>, </a:t>
            </a:r>
            <a:r>
              <a:rPr lang="en-US" dirty="0" err="1" smtClean="0"/>
              <a:t>kan</a:t>
            </a:r>
            <a:r>
              <a:rPr lang="en-US" dirty="0" smtClean="0"/>
              <a:t> </a:t>
            </a:r>
            <a:r>
              <a:rPr lang="en-US" dirty="0" err="1" smtClean="0"/>
              <a:t>lønmodtageren</a:t>
            </a:r>
            <a:r>
              <a:rPr lang="en-US" dirty="0" smtClean="0"/>
              <a:t> </a:t>
            </a:r>
            <a:r>
              <a:rPr lang="en-US" dirty="0" err="1" smtClean="0"/>
              <a:t>ikke</a:t>
            </a:r>
            <a:r>
              <a:rPr lang="en-US" dirty="0" smtClean="0"/>
              <a:t> </a:t>
            </a:r>
            <a:r>
              <a:rPr lang="en-US" dirty="0" err="1" smtClean="0"/>
              <a:t>begynde</a:t>
            </a:r>
            <a:r>
              <a:rPr lang="en-US" dirty="0" smtClean="0"/>
              <a:t> </a:t>
            </a:r>
            <a:r>
              <a:rPr lang="en-US" dirty="0" err="1" smtClean="0"/>
              <a:t>ferien</a:t>
            </a:r>
            <a:r>
              <a:rPr lang="en-US" dirty="0" smtClean="0"/>
              <a:t>. </a:t>
            </a:r>
            <a:r>
              <a:rPr lang="en-US" dirty="0" err="1" smtClean="0"/>
              <a:t>Arbejdsgiveren</a:t>
            </a:r>
            <a:r>
              <a:rPr lang="en-US" dirty="0" smtClean="0"/>
              <a:t> </a:t>
            </a:r>
            <a:r>
              <a:rPr lang="en-US" dirty="0" err="1" smtClean="0"/>
              <a:t>skal</a:t>
            </a:r>
            <a:r>
              <a:rPr lang="en-US" dirty="0" smtClean="0"/>
              <a:t> </a:t>
            </a:r>
            <a:r>
              <a:rPr lang="en-US" dirty="0" err="1" smtClean="0"/>
              <a:t>fastsætte</a:t>
            </a:r>
            <a:r>
              <a:rPr lang="en-US" dirty="0" smtClean="0"/>
              <a:t> </a:t>
            </a:r>
            <a:r>
              <a:rPr lang="en-US" dirty="0" err="1" smtClean="0"/>
              <a:t>ny</a:t>
            </a:r>
            <a:r>
              <a:rPr lang="en-US" dirty="0" smtClean="0"/>
              <a:t> </a:t>
            </a:r>
            <a:r>
              <a:rPr lang="en-US" dirty="0" err="1" smtClean="0"/>
              <a:t>ferie</a:t>
            </a:r>
            <a:r>
              <a:rPr lang="en-US" dirty="0" smtClean="0"/>
              <a:t>, </a:t>
            </a:r>
            <a:r>
              <a:rPr lang="en-US" dirty="0" err="1" smtClean="0"/>
              <a:t>når</a:t>
            </a:r>
            <a:r>
              <a:rPr lang="en-US" dirty="0" smtClean="0"/>
              <a:t> </a:t>
            </a:r>
            <a:r>
              <a:rPr lang="en-US" dirty="0" err="1" smtClean="0"/>
              <a:t>konflikten</a:t>
            </a:r>
            <a:r>
              <a:rPr lang="en-US" dirty="0" smtClean="0"/>
              <a:t> </a:t>
            </a:r>
            <a:r>
              <a:rPr lang="en-US" dirty="0" err="1" smtClean="0"/>
              <a:t>er</a:t>
            </a:r>
            <a:r>
              <a:rPr lang="en-US" dirty="0" smtClean="0"/>
              <a:t> </a:t>
            </a:r>
            <a:r>
              <a:rPr lang="en-US" dirty="0" err="1" smtClean="0"/>
              <a:t>ophørt</a:t>
            </a:r>
            <a:r>
              <a:rPr lang="en-US" dirty="0" smtClean="0"/>
              <a:t>, med et </a:t>
            </a:r>
            <a:r>
              <a:rPr lang="en-US" dirty="0" err="1" smtClean="0"/>
              <a:t>varsel</a:t>
            </a:r>
            <a:r>
              <a:rPr lang="en-US" dirty="0" smtClean="0"/>
              <a:t> </a:t>
            </a:r>
            <a:r>
              <a:rPr lang="en-US" dirty="0" err="1" smtClean="0"/>
              <a:t>på</a:t>
            </a:r>
            <a:r>
              <a:rPr lang="en-US" dirty="0" smtClean="0"/>
              <a:t> </a:t>
            </a:r>
            <a:r>
              <a:rPr lang="en-US" dirty="0" err="1" smtClean="0"/>
              <a:t>mindst</a:t>
            </a:r>
            <a:r>
              <a:rPr lang="en-US" dirty="0" smtClean="0"/>
              <a:t> 1 </a:t>
            </a:r>
            <a:r>
              <a:rPr lang="en-US" dirty="0" err="1" smtClean="0"/>
              <a:t>måned</a:t>
            </a:r>
            <a:r>
              <a:rPr lang="en-US" dirty="0" smtClean="0"/>
              <a:t> for </a:t>
            </a:r>
            <a:r>
              <a:rPr lang="en-US" dirty="0" err="1" smtClean="0"/>
              <a:t>hovedferie</a:t>
            </a:r>
            <a:r>
              <a:rPr lang="en-US" dirty="0" smtClean="0"/>
              <a:t> </a:t>
            </a:r>
            <a:r>
              <a:rPr lang="en-US" dirty="0" err="1" smtClean="0"/>
              <a:t>og</a:t>
            </a:r>
            <a:r>
              <a:rPr lang="en-US" dirty="0" smtClean="0"/>
              <a:t> 14 </a:t>
            </a:r>
            <a:r>
              <a:rPr lang="en-US" dirty="0" err="1" smtClean="0"/>
              <a:t>dage</a:t>
            </a:r>
            <a:r>
              <a:rPr lang="en-US" dirty="0" smtClean="0"/>
              <a:t> for </a:t>
            </a:r>
            <a:r>
              <a:rPr lang="en-US" dirty="0" err="1" smtClean="0"/>
              <a:t>øvrig</a:t>
            </a:r>
            <a:r>
              <a:rPr lang="en-US" dirty="0" smtClean="0"/>
              <a:t> </a:t>
            </a:r>
            <a:r>
              <a:rPr lang="en-US" dirty="0" err="1" smtClean="0"/>
              <a:t>ferie</a:t>
            </a:r>
            <a:r>
              <a:rPr lang="en-US" dirty="0" smtClean="0"/>
              <a:t>.</a:t>
            </a:r>
          </a:p>
          <a:p>
            <a:r>
              <a:rPr lang="en-US" dirty="0" err="1" smtClean="0"/>
              <a:t>Ferieafholdelse</a:t>
            </a:r>
            <a:r>
              <a:rPr lang="en-US" dirty="0" smtClean="0"/>
              <a:t> </a:t>
            </a:r>
            <a:r>
              <a:rPr lang="en-US" dirty="0" err="1" smtClean="0"/>
              <a:t>og</a:t>
            </a:r>
            <a:r>
              <a:rPr lang="en-US" dirty="0" smtClean="0"/>
              <a:t> </a:t>
            </a:r>
            <a:r>
              <a:rPr lang="en-US" dirty="0" err="1" smtClean="0"/>
              <a:t>andre</a:t>
            </a:r>
            <a:r>
              <a:rPr lang="en-US" dirty="0" smtClean="0"/>
              <a:t> </a:t>
            </a:r>
            <a:r>
              <a:rPr lang="en-US" dirty="0" err="1" smtClean="0"/>
              <a:t>feriehindringer</a:t>
            </a:r>
            <a:endParaRPr lang="en-US" dirty="0" smtClean="0"/>
          </a:p>
          <a:p>
            <a:r>
              <a:rPr lang="en-US" dirty="0" smtClean="0"/>
              <a:t>§ 14. </a:t>
            </a:r>
            <a:r>
              <a:rPr lang="en-US" dirty="0" err="1" smtClean="0"/>
              <a:t>En</a:t>
            </a:r>
            <a:r>
              <a:rPr lang="en-US" dirty="0" smtClean="0"/>
              <a:t> </a:t>
            </a:r>
            <a:r>
              <a:rPr lang="en-US" dirty="0" err="1" smtClean="0"/>
              <a:t>lønmodtager</a:t>
            </a:r>
            <a:r>
              <a:rPr lang="en-US" dirty="0" smtClean="0"/>
              <a:t> </a:t>
            </a:r>
            <a:r>
              <a:rPr lang="en-US" dirty="0" err="1" smtClean="0"/>
              <a:t>har</a:t>
            </a:r>
            <a:r>
              <a:rPr lang="en-US" dirty="0" smtClean="0"/>
              <a:t> </a:t>
            </a:r>
            <a:r>
              <a:rPr lang="en-US" dirty="0" err="1" smtClean="0"/>
              <a:t>ikke</a:t>
            </a:r>
            <a:r>
              <a:rPr lang="en-US" dirty="0" smtClean="0"/>
              <a:t> </a:t>
            </a:r>
            <a:r>
              <a:rPr lang="en-US" dirty="0" err="1" smtClean="0"/>
              <a:t>pligt</a:t>
            </a:r>
            <a:r>
              <a:rPr lang="en-US" dirty="0" smtClean="0"/>
              <a:t> </a:t>
            </a:r>
            <a:r>
              <a:rPr lang="en-US" dirty="0" err="1" smtClean="0"/>
              <a:t>til</a:t>
            </a:r>
            <a:r>
              <a:rPr lang="en-US" dirty="0" smtClean="0"/>
              <a:t> at </a:t>
            </a:r>
            <a:r>
              <a:rPr lang="en-US" dirty="0" err="1" smtClean="0"/>
              <a:t>holde</a:t>
            </a:r>
            <a:r>
              <a:rPr lang="en-US" dirty="0" smtClean="0"/>
              <a:t> </a:t>
            </a:r>
            <a:r>
              <a:rPr lang="en-US" dirty="0" err="1" smtClean="0"/>
              <a:t>ferie</a:t>
            </a:r>
            <a:r>
              <a:rPr lang="en-US" dirty="0" smtClean="0"/>
              <a:t> </a:t>
            </a:r>
            <a:r>
              <a:rPr lang="en-US" dirty="0" err="1" smtClean="0"/>
              <a:t>i</a:t>
            </a:r>
            <a:r>
              <a:rPr lang="en-US" dirty="0" smtClean="0"/>
              <a:t> </a:t>
            </a:r>
            <a:r>
              <a:rPr lang="en-US" dirty="0" err="1" smtClean="0"/>
              <a:t>en</a:t>
            </a:r>
            <a:r>
              <a:rPr lang="en-US" dirty="0" smtClean="0"/>
              <a:t> </a:t>
            </a:r>
            <a:r>
              <a:rPr lang="en-US" dirty="0" err="1" smtClean="0"/>
              <a:t>periode</a:t>
            </a:r>
            <a:r>
              <a:rPr lang="en-US" dirty="0" smtClean="0"/>
              <a:t>, </a:t>
            </a:r>
            <a:r>
              <a:rPr lang="en-US" dirty="0" err="1" smtClean="0"/>
              <a:t>hvor</a:t>
            </a:r>
            <a:r>
              <a:rPr lang="en-US" dirty="0" smtClean="0"/>
              <a:t> </a:t>
            </a:r>
            <a:r>
              <a:rPr lang="en-US" dirty="0" err="1" smtClean="0"/>
              <a:t>lønmodtageren</a:t>
            </a:r>
            <a:r>
              <a:rPr lang="en-US" dirty="0" smtClean="0"/>
              <a:t> </a:t>
            </a:r>
            <a:r>
              <a:rPr lang="en-US" dirty="0" err="1" smtClean="0"/>
              <a:t>på</a:t>
            </a:r>
            <a:r>
              <a:rPr lang="en-US" dirty="0" smtClean="0"/>
              <a:t> </a:t>
            </a:r>
            <a:r>
              <a:rPr lang="en-US" dirty="0" err="1" smtClean="0"/>
              <a:t>grund</a:t>
            </a:r>
            <a:r>
              <a:rPr lang="en-US" dirty="0" smtClean="0"/>
              <a:t> </a:t>
            </a:r>
            <a:r>
              <a:rPr lang="en-US" dirty="0" err="1" smtClean="0"/>
              <a:t>af</a:t>
            </a:r>
            <a:r>
              <a:rPr lang="en-US" dirty="0" smtClean="0"/>
              <a:t> </a:t>
            </a:r>
            <a:r>
              <a:rPr lang="en-US" dirty="0" err="1" smtClean="0"/>
              <a:t>andre</a:t>
            </a:r>
            <a:r>
              <a:rPr lang="en-US" dirty="0" smtClean="0"/>
              <a:t> </a:t>
            </a:r>
            <a:r>
              <a:rPr lang="en-US" dirty="0" err="1" smtClean="0"/>
              <a:t>særlige</a:t>
            </a:r>
            <a:r>
              <a:rPr lang="en-US" dirty="0" smtClean="0"/>
              <a:t> </a:t>
            </a:r>
            <a:r>
              <a:rPr lang="en-US" dirty="0" err="1" smtClean="0"/>
              <a:t>forhold</a:t>
            </a:r>
            <a:r>
              <a:rPr lang="en-US" dirty="0" smtClean="0"/>
              <a:t> end </a:t>
            </a:r>
            <a:r>
              <a:rPr lang="en-US" dirty="0" err="1" smtClean="0"/>
              <a:t>nævnt</a:t>
            </a:r>
            <a:r>
              <a:rPr lang="en-US" dirty="0" smtClean="0"/>
              <a:t> </a:t>
            </a:r>
            <a:r>
              <a:rPr lang="en-US" dirty="0" err="1" smtClean="0"/>
              <a:t>i</a:t>
            </a:r>
            <a:r>
              <a:rPr lang="en-US" dirty="0" smtClean="0"/>
              <a:t> §§ 12 </a:t>
            </a:r>
            <a:r>
              <a:rPr lang="en-US" dirty="0" err="1" smtClean="0"/>
              <a:t>og</a:t>
            </a:r>
            <a:r>
              <a:rPr lang="en-US" dirty="0" smtClean="0"/>
              <a:t> 13 </a:t>
            </a:r>
            <a:r>
              <a:rPr lang="en-US" dirty="0" err="1" smtClean="0"/>
              <a:t>er</a:t>
            </a:r>
            <a:r>
              <a:rPr lang="en-US" dirty="0" smtClean="0"/>
              <a:t> </a:t>
            </a:r>
            <a:r>
              <a:rPr lang="en-US" dirty="0" err="1" smtClean="0"/>
              <a:t>afskåret</a:t>
            </a:r>
            <a:r>
              <a:rPr lang="en-US" dirty="0" smtClean="0"/>
              <a:t> </a:t>
            </a:r>
            <a:r>
              <a:rPr lang="en-US" dirty="0" err="1" smtClean="0"/>
              <a:t>fra</a:t>
            </a:r>
            <a:r>
              <a:rPr lang="en-US" dirty="0" smtClean="0"/>
              <a:t> at </a:t>
            </a:r>
            <a:r>
              <a:rPr lang="en-US" dirty="0" err="1" smtClean="0"/>
              <a:t>holde</a:t>
            </a:r>
            <a:r>
              <a:rPr lang="en-US" dirty="0" smtClean="0"/>
              <a:t> </a:t>
            </a:r>
            <a:r>
              <a:rPr lang="en-US" dirty="0" err="1" smtClean="0"/>
              <a:t>ferie</a:t>
            </a:r>
            <a:r>
              <a:rPr lang="en-US" dirty="0" smtClean="0"/>
              <a:t>.</a:t>
            </a:r>
          </a:p>
          <a:p>
            <a:r>
              <a:rPr lang="en-US" dirty="0" smtClean="0"/>
              <a:t>Stk. 2. </a:t>
            </a:r>
            <a:r>
              <a:rPr lang="en-US" dirty="0" err="1" smtClean="0"/>
              <a:t>Beskæftigelsesministeren</a:t>
            </a:r>
            <a:r>
              <a:rPr lang="en-US" dirty="0" smtClean="0"/>
              <a:t> </a:t>
            </a:r>
            <a:r>
              <a:rPr lang="en-US" dirty="0" err="1" smtClean="0"/>
              <a:t>fastsætter</a:t>
            </a:r>
            <a:r>
              <a:rPr lang="en-US" dirty="0" smtClean="0"/>
              <a:t> </a:t>
            </a:r>
            <a:r>
              <a:rPr lang="en-US" dirty="0" err="1" smtClean="0"/>
              <a:t>nærmere</a:t>
            </a:r>
            <a:r>
              <a:rPr lang="en-US" dirty="0" smtClean="0"/>
              <a:t> </a:t>
            </a:r>
            <a:r>
              <a:rPr lang="en-US" dirty="0" err="1" smtClean="0"/>
              <a:t>regler</a:t>
            </a:r>
            <a:r>
              <a:rPr lang="en-US" dirty="0" smtClean="0"/>
              <a:t> om, </a:t>
            </a:r>
            <a:r>
              <a:rPr lang="en-US" dirty="0" err="1" smtClean="0"/>
              <a:t>hvilke</a:t>
            </a:r>
            <a:r>
              <a:rPr lang="en-US" dirty="0" smtClean="0"/>
              <a:t> </a:t>
            </a:r>
            <a:r>
              <a:rPr lang="en-US" dirty="0" err="1" smtClean="0"/>
              <a:t>særlige</a:t>
            </a:r>
            <a:r>
              <a:rPr lang="en-US" dirty="0" smtClean="0"/>
              <a:t> </a:t>
            </a:r>
            <a:r>
              <a:rPr lang="en-US" dirty="0" err="1" smtClean="0"/>
              <a:t>forhold</a:t>
            </a:r>
            <a:r>
              <a:rPr lang="en-US" dirty="0" smtClean="0"/>
              <a:t> der </a:t>
            </a:r>
            <a:r>
              <a:rPr lang="en-US" dirty="0" err="1" smtClean="0"/>
              <a:t>kan</a:t>
            </a:r>
            <a:r>
              <a:rPr lang="en-US" dirty="0" smtClean="0"/>
              <a:t> </a:t>
            </a:r>
            <a:r>
              <a:rPr lang="en-US" dirty="0" err="1" smtClean="0"/>
              <a:t>afskære</a:t>
            </a:r>
            <a:r>
              <a:rPr lang="en-US" dirty="0" smtClean="0"/>
              <a:t> </a:t>
            </a:r>
            <a:r>
              <a:rPr lang="en-US" dirty="0" err="1" smtClean="0"/>
              <a:t>en</a:t>
            </a:r>
            <a:r>
              <a:rPr lang="en-US" dirty="0" smtClean="0"/>
              <a:t> </a:t>
            </a:r>
            <a:r>
              <a:rPr lang="en-US" dirty="0" err="1" smtClean="0"/>
              <a:t>lønmodtager</a:t>
            </a:r>
            <a:r>
              <a:rPr lang="en-US" dirty="0" smtClean="0"/>
              <a:t> </a:t>
            </a:r>
            <a:r>
              <a:rPr lang="en-US" dirty="0" err="1" smtClean="0"/>
              <a:t>fra</a:t>
            </a:r>
            <a:r>
              <a:rPr lang="en-US" dirty="0" smtClean="0"/>
              <a:t> at </a:t>
            </a:r>
            <a:r>
              <a:rPr lang="en-US" dirty="0" err="1" smtClean="0"/>
              <a:t>holde</a:t>
            </a:r>
            <a:r>
              <a:rPr lang="en-US" dirty="0" smtClean="0"/>
              <a:t> </a:t>
            </a:r>
            <a:r>
              <a:rPr lang="en-US" dirty="0" err="1" smtClean="0"/>
              <a:t>ferie</a:t>
            </a:r>
            <a:r>
              <a:rPr lang="en-US" dirty="0" smtClean="0"/>
              <a:t>.</a:t>
            </a:r>
          </a:p>
          <a:p>
            <a:r>
              <a:rPr lang="en-US" dirty="0" smtClean="0"/>
              <a:t>Ret </a:t>
            </a:r>
            <a:r>
              <a:rPr lang="en-US" dirty="0" err="1" smtClean="0"/>
              <a:t>til</a:t>
            </a:r>
            <a:r>
              <a:rPr lang="en-US" dirty="0" smtClean="0"/>
              <a:t> </a:t>
            </a:r>
            <a:r>
              <a:rPr lang="en-US" dirty="0" err="1" smtClean="0"/>
              <a:t>ferie</a:t>
            </a:r>
            <a:r>
              <a:rPr lang="en-US" dirty="0" smtClean="0"/>
              <a:t> </a:t>
            </a:r>
            <a:r>
              <a:rPr lang="en-US" dirty="0" err="1" smtClean="0"/>
              <a:t>uden</a:t>
            </a:r>
            <a:r>
              <a:rPr lang="en-US" dirty="0" smtClean="0"/>
              <a:t> </a:t>
            </a:r>
            <a:r>
              <a:rPr lang="en-US" dirty="0" err="1" smtClean="0"/>
              <a:t>betaling</a:t>
            </a:r>
            <a:r>
              <a:rPr lang="en-US" dirty="0" smtClean="0"/>
              <a:t> </a:t>
            </a:r>
            <a:r>
              <a:rPr lang="en-US" dirty="0" err="1" smtClean="0"/>
              <a:t>fra</a:t>
            </a:r>
            <a:r>
              <a:rPr lang="en-US" dirty="0" smtClean="0"/>
              <a:t> </a:t>
            </a:r>
            <a:r>
              <a:rPr lang="en-US" dirty="0" err="1" smtClean="0"/>
              <a:t>arbejdsgiveren</a:t>
            </a:r>
            <a:endParaRPr lang="en-US" dirty="0" smtClean="0"/>
          </a:p>
          <a:p>
            <a:r>
              <a:rPr lang="en-US" dirty="0" smtClean="0"/>
              <a:t>§ 15. </a:t>
            </a:r>
            <a:r>
              <a:rPr lang="en-US" dirty="0" err="1" smtClean="0"/>
              <a:t>En</a:t>
            </a:r>
            <a:r>
              <a:rPr lang="en-US" dirty="0" smtClean="0"/>
              <a:t> </a:t>
            </a:r>
            <a:r>
              <a:rPr lang="en-US" dirty="0" err="1" smtClean="0"/>
              <a:t>lønmodtager</a:t>
            </a:r>
            <a:r>
              <a:rPr lang="en-US" dirty="0" smtClean="0"/>
              <a:t> </a:t>
            </a:r>
            <a:r>
              <a:rPr lang="en-US" dirty="0" err="1" smtClean="0"/>
              <a:t>har</a:t>
            </a:r>
            <a:r>
              <a:rPr lang="en-US" dirty="0" smtClean="0"/>
              <a:t> ret </a:t>
            </a:r>
            <a:r>
              <a:rPr lang="en-US" dirty="0" err="1" smtClean="0"/>
              <a:t>til</a:t>
            </a:r>
            <a:r>
              <a:rPr lang="en-US" dirty="0" smtClean="0"/>
              <a:t> at </a:t>
            </a:r>
            <a:r>
              <a:rPr lang="en-US" dirty="0" err="1" smtClean="0"/>
              <a:t>holde</a:t>
            </a:r>
            <a:r>
              <a:rPr lang="en-US" dirty="0" smtClean="0"/>
              <a:t> 5 </a:t>
            </a:r>
            <a:r>
              <a:rPr lang="en-US" dirty="0" err="1" smtClean="0"/>
              <a:t>ugers</a:t>
            </a:r>
            <a:r>
              <a:rPr lang="en-US" dirty="0" smtClean="0"/>
              <a:t> </a:t>
            </a:r>
            <a:r>
              <a:rPr lang="en-US" dirty="0" err="1" smtClean="0"/>
              <a:t>ferie</a:t>
            </a:r>
            <a:r>
              <a:rPr lang="en-US" dirty="0" smtClean="0"/>
              <a:t> </a:t>
            </a:r>
            <a:r>
              <a:rPr lang="en-US" dirty="0" err="1" smtClean="0"/>
              <a:t>i</a:t>
            </a:r>
            <a:r>
              <a:rPr lang="en-US" dirty="0" smtClean="0"/>
              <a:t> </a:t>
            </a:r>
            <a:r>
              <a:rPr lang="en-US" dirty="0" err="1" smtClean="0"/>
              <a:t>hver</a:t>
            </a:r>
            <a:r>
              <a:rPr lang="en-US" dirty="0" smtClean="0"/>
              <a:t> </a:t>
            </a:r>
            <a:r>
              <a:rPr lang="en-US" dirty="0" err="1" smtClean="0"/>
              <a:t>ferieafholdelsesperiode</a:t>
            </a:r>
            <a:r>
              <a:rPr lang="en-US" dirty="0" smtClean="0"/>
              <a:t>, </a:t>
            </a:r>
            <a:r>
              <a:rPr lang="en-US" dirty="0" err="1" smtClean="0"/>
              <a:t>uanset</a:t>
            </a:r>
            <a:r>
              <a:rPr lang="en-US" dirty="0" smtClean="0"/>
              <a:t> om der </a:t>
            </a:r>
            <a:r>
              <a:rPr lang="en-US" dirty="0" err="1" smtClean="0"/>
              <a:t>er</a:t>
            </a:r>
            <a:r>
              <a:rPr lang="en-US" dirty="0" smtClean="0"/>
              <a:t> </a:t>
            </a:r>
            <a:r>
              <a:rPr lang="en-US" dirty="0" err="1" smtClean="0"/>
              <a:t>optjent</a:t>
            </a:r>
            <a:r>
              <a:rPr lang="en-US" dirty="0" smtClean="0"/>
              <a:t> ret </a:t>
            </a:r>
            <a:r>
              <a:rPr lang="en-US" dirty="0" err="1" smtClean="0"/>
              <a:t>til</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efter</a:t>
            </a:r>
            <a:r>
              <a:rPr lang="en-US" dirty="0" smtClean="0"/>
              <a:t> §§ 4 </a:t>
            </a:r>
            <a:r>
              <a:rPr lang="en-US" dirty="0" err="1" smtClean="0"/>
              <a:t>og</a:t>
            </a:r>
            <a:r>
              <a:rPr lang="en-US" dirty="0" smtClean="0"/>
              <a:t> 5 </a:t>
            </a:r>
            <a:r>
              <a:rPr lang="en-US" dirty="0" err="1" smtClean="0"/>
              <a:t>i</a:t>
            </a:r>
            <a:r>
              <a:rPr lang="en-US" dirty="0" smtClean="0"/>
              <a:t> </a:t>
            </a:r>
            <a:r>
              <a:rPr lang="en-US" dirty="0" err="1" smtClean="0"/>
              <a:t>ferieåret</a:t>
            </a:r>
            <a:r>
              <a:rPr lang="en-US" dirty="0" smtClean="0"/>
              <a:t>.</a:t>
            </a:r>
          </a:p>
          <a:p>
            <a:r>
              <a:rPr lang="en-US" dirty="0" smtClean="0"/>
              <a:t>Stk. 2. I </a:t>
            </a:r>
            <a:r>
              <a:rPr lang="en-US" dirty="0" err="1" smtClean="0"/>
              <a:t>det</a:t>
            </a:r>
            <a:r>
              <a:rPr lang="en-US" dirty="0" smtClean="0"/>
              <a:t> </a:t>
            </a:r>
            <a:r>
              <a:rPr lang="en-US" dirty="0" err="1" smtClean="0"/>
              <a:t>omfang</a:t>
            </a:r>
            <a:r>
              <a:rPr lang="en-US" dirty="0" smtClean="0"/>
              <a:t> der </a:t>
            </a:r>
            <a:r>
              <a:rPr lang="en-US" dirty="0" err="1" smtClean="0"/>
              <a:t>ikke</a:t>
            </a:r>
            <a:r>
              <a:rPr lang="en-US" dirty="0" smtClean="0"/>
              <a:t> </a:t>
            </a:r>
            <a:r>
              <a:rPr lang="en-US" dirty="0" err="1" smtClean="0"/>
              <a:t>er</a:t>
            </a:r>
            <a:r>
              <a:rPr lang="en-US" dirty="0" smtClean="0"/>
              <a:t> </a:t>
            </a:r>
            <a:r>
              <a:rPr lang="en-US" dirty="0" err="1" smtClean="0"/>
              <a:t>optjent</a:t>
            </a:r>
            <a:r>
              <a:rPr lang="en-US" dirty="0" smtClean="0"/>
              <a:t> ret </a:t>
            </a:r>
            <a:r>
              <a:rPr lang="en-US" dirty="0" err="1" smtClean="0"/>
              <a:t>til</a:t>
            </a:r>
            <a:r>
              <a:rPr lang="en-US" dirty="0" smtClean="0"/>
              <a:t> </a:t>
            </a:r>
            <a:r>
              <a:rPr lang="en-US" dirty="0" err="1" smtClean="0"/>
              <a:t>betalt</a:t>
            </a:r>
            <a:r>
              <a:rPr lang="en-US" dirty="0" smtClean="0"/>
              <a:t> </a:t>
            </a:r>
            <a:r>
              <a:rPr lang="en-US" dirty="0" err="1" smtClean="0"/>
              <a:t>ferie</a:t>
            </a:r>
            <a:r>
              <a:rPr lang="en-US" dirty="0" smtClean="0"/>
              <a:t>, </a:t>
            </a:r>
            <a:r>
              <a:rPr lang="en-US" dirty="0" err="1" smtClean="0"/>
              <a:t>afholder</a:t>
            </a:r>
            <a:r>
              <a:rPr lang="en-US" dirty="0" smtClean="0"/>
              <a:t> </a:t>
            </a:r>
            <a:r>
              <a:rPr lang="en-US" dirty="0" err="1" smtClean="0"/>
              <a:t>lønmodtageren</a:t>
            </a:r>
            <a:r>
              <a:rPr lang="en-US" dirty="0" smtClean="0"/>
              <a:t> </a:t>
            </a:r>
            <a:r>
              <a:rPr lang="en-US" dirty="0" err="1" smtClean="0"/>
              <a:t>ferien</a:t>
            </a:r>
            <a:r>
              <a:rPr lang="en-US" dirty="0" smtClean="0"/>
              <a:t> </a:t>
            </a:r>
            <a:r>
              <a:rPr lang="en-US" dirty="0" err="1" smtClean="0"/>
              <a:t>uden</a:t>
            </a:r>
            <a:r>
              <a:rPr lang="en-US" dirty="0" smtClean="0"/>
              <a:t> </a:t>
            </a:r>
            <a:r>
              <a:rPr lang="en-US" dirty="0" err="1" smtClean="0"/>
              <a:t>betaling</a:t>
            </a:r>
            <a:r>
              <a:rPr lang="en-US" dirty="0" smtClean="0"/>
              <a:t>, </a:t>
            </a:r>
            <a:r>
              <a:rPr lang="en-US" dirty="0" err="1" smtClean="0"/>
              <a:t>jf</a:t>
            </a:r>
            <a:r>
              <a:rPr lang="en-US" dirty="0" smtClean="0"/>
              <a:t>. dog § 7 </a:t>
            </a:r>
            <a:r>
              <a:rPr lang="en-US" dirty="0" err="1" smtClean="0"/>
              <a:t>og</a:t>
            </a:r>
            <a:r>
              <a:rPr lang="en-US" dirty="0" smtClean="0"/>
              <a:t> § 10, stk. 3.</a:t>
            </a:r>
          </a:p>
          <a:p>
            <a:r>
              <a:rPr lang="en-US" dirty="0" smtClean="0"/>
              <a:t>Stk. 3. </a:t>
            </a:r>
            <a:r>
              <a:rPr lang="en-US" dirty="0" err="1" smtClean="0"/>
              <a:t>Afholder</a:t>
            </a:r>
            <a:r>
              <a:rPr lang="en-US" dirty="0" smtClean="0"/>
              <a:t> </a:t>
            </a:r>
            <a:r>
              <a:rPr lang="en-US" dirty="0" err="1" smtClean="0"/>
              <a:t>en</a:t>
            </a:r>
            <a:r>
              <a:rPr lang="en-US" dirty="0" smtClean="0"/>
              <a:t> </a:t>
            </a:r>
            <a:r>
              <a:rPr lang="en-US" dirty="0" err="1" smtClean="0"/>
              <a:t>lønmodtager</a:t>
            </a:r>
            <a:r>
              <a:rPr lang="en-US" dirty="0" smtClean="0"/>
              <a:t> </a:t>
            </a:r>
            <a:r>
              <a:rPr lang="en-US" dirty="0" err="1" smtClean="0"/>
              <a:t>omfattet</a:t>
            </a:r>
            <a:r>
              <a:rPr lang="en-US" dirty="0" smtClean="0"/>
              <a:t> </a:t>
            </a:r>
            <a:r>
              <a:rPr lang="en-US" dirty="0" err="1" smtClean="0"/>
              <a:t>af</a:t>
            </a:r>
            <a:r>
              <a:rPr lang="en-US" dirty="0" smtClean="0"/>
              <a:t> § 16, stk. 1, </a:t>
            </a:r>
            <a:r>
              <a:rPr lang="en-US" dirty="0" err="1" smtClean="0"/>
              <a:t>ferie</a:t>
            </a:r>
            <a:r>
              <a:rPr lang="en-US" dirty="0" smtClean="0"/>
              <a:t> </a:t>
            </a:r>
            <a:r>
              <a:rPr lang="en-US" dirty="0" err="1" smtClean="0"/>
              <a:t>uden</a:t>
            </a:r>
            <a:r>
              <a:rPr lang="en-US" dirty="0" smtClean="0"/>
              <a:t> </a:t>
            </a:r>
            <a:r>
              <a:rPr lang="en-US" dirty="0" err="1" smtClean="0"/>
              <a:t>betaling</a:t>
            </a:r>
            <a:r>
              <a:rPr lang="en-US" dirty="0" smtClean="0"/>
              <a:t> </a:t>
            </a:r>
            <a:r>
              <a:rPr lang="en-US" dirty="0" err="1" smtClean="0"/>
              <a:t>fra</a:t>
            </a:r>
            <a:r>
              <a:rPr lang="en-US" dirty="0" smtClean="0"/>
              <a:t> </a:t>
            </a:r>
            <a:r>
              <a:rPr lang="en-US" dirty="0" err="1" smtClean="0"/>
              <a:t>arbejdsgiveren</a:t>
            </a:r>
            <a:r>
              <a:rPr lang="en-US" dirty="0" smtClean="0"/>
              <a:t>, </a:t>
            </a:r>
            <a:r>
              <a:rPr lang="en-US" dirty="0" err="1" smtClean="0"/>
              <a:t>fradrages</a:t>
            </a:r>
            <a:r>
              <a:rPr lang="en-US" dirty="0" smtClean="0"/>
              <a:t> 4,8 pct. </a:t>
            </a:r>
            <a:r>
              <a:rPr lang="en-US" dirty="0" err="1" smtClean="0"/>
              <a:t>af</a:t>
            </a:r>
            <a:r>
              <a:rPr lang="en-US" dirty="0" smtClean="0"/>
              <a:t> </a:t>
            </a:r>
            <a:r>
              <a:rPr lang="en-US" dirty="0" err="1" smtClean="0"/>
              <a:t>månedslønnen</a:t>
            </a:r>
            <a:r>
              <a:rPr lang="en-US" dirty="0" smtClean="0"/>
              <a:t> for </a:t>
            </a:r>
            <a:r>
              <a:rPr lang="en-US" dirty="0" err="1" smtClean="0"/>
              <a:t>hver</a:t>
            </a:r>
            <a:r>
              <a:rPr lang="en-US" dirty="0" smtClean="0"/>
              <a:t> </a:t>
            </a:r>
            <a:r>
              <a:rPr lang="en-US" dirty="0" err="1" smtClean="0"/>
              <a:t>feriedag</a:t>
            </a:r>
            <a:r>
              <a:rPr lang="en-US" dirty="0" smtClean="0"/>
              <a:t>.</a:t>
            </a:r>
            <a:endParaRPr lang="en-US" dirty="0"/>
          </a:p>
        </p:txBody>
      </p:sp>
    </p:spTree>
    <p:extLst>
      <p:ext uri="{BB962C8B-B14F-4D97-AF65-F5344CB8AC3E}">
        <p14:creationId xmlns:p14="http://schemas.microsoft.com/office/powerpoint/2010/main" val="1195615546"/>
      </p:ext>
    </p:extLst>
  </p:cSld>
  <p:clrMapOvr>
    <a:masterClrMapping/>
  </p:clrMapOvr>
</p:sld>
</file>

<file path=ppt/theme/theme1.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8919C69D96BB34EA968A549B6E638A0" ma:contentTypeVersion="8" ma:contentTypeDescription="Opret et nyt dokument." ma:contentTypeScope="" ma:versionID="9e68299b96a0e02f36eba3ad4e08826d">
  <xsd:schema xmlns:xsd="http://www.w3.org/2001/XMLSchema" xmlns:xs="http://www.w3.org/2001/XMLSchema" xmlns:p="http://schemas.microsoft.com/office/2006/metadata/properties" xmlns:ns2="ea42722d-5f09-4047-92fd-fc0cc5ccbc5d" targetNamespace="http://schemas.microsoft.com/office/2006/metadata/properties" ma:root="true" ma:fieldsID="5e6e26ce26db58be82be2edd6749820f" ns2:_="">
    <xsd:import namespace="ea42722d-5f09-4047-92fd-fc0cc5ccbc5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42722d-5f09-4047-92fd-fc0cc5ccbc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E083C9-85EA-49A0-80D4-98D5A89BA7DB}"/>
</file>

<file path=customXml/itemProps2.xml><?xml version="1.0" encoding="utf-8"?>
<ds:datastoreItem xmlns:ds="http://schemas.openxmlformats.org/officeDocument/2006/customXml" ds:itemID="{AF330968-674E-4337-8FD7-539AA5AD1A59}"/>
</file>

<file path=customXml/itemProps3.xml><?xml version="1.0" encoding="utf-8"?>
<ds:datastoreItem xmlns:ds="http://schemas.openxmlformats.org/officeDocument/2006/customXml" ds:itemID="{5D8784C2-B63C-4249-85E5-EB43FF1CA0D7}"/>
</file>

<file path=docProps/app.xml><?xml version="1.0" encoding="utf-8"?>
<Properties xmlns="http://schemas.openxmlformats.org/officeDocument/2006/extended-properties" xmlns:vt="http://schemas.openxmlformats.org/officeDocument/2006/docPropsVTypes">
  <TotalTime>77</TotalTime>
  <Words>62</Words>
  <Application>Microsoft Office PowerPoint</Application>
  <PresentationFormat>Widescreen</PresentationFormat>
  <Paragraphs>69</Paragraphs>
  <Slides>5</Slides>
  <Notes>0</Notes>
  <HiddenSlides>0</HiddenSlides>
  <MMClips>0</MMClips>
  <ScaleCrop>false</ScaleCrop>
  <HeadingPairs>
    <vt:vector size="6" baseType="variant">
      <vt:variant>
        <vt:lpstr>Benyttede skrifttyper</vt:lpstr>
      </vt:variant>
      <vt:variant>
        <vt:i4>3</vt:i4>
      </vt:variant>
      <vt:variant>
        <vt:lpstr>Tema</vt:lpstr>
      </vt:variant>
      <vt:variant>
        <vt:i4>1</vt:i4>
      </vt:variant>
      <vt:variant>
        <vt:lpstr>Slidetitler</vt:lpstr>
      </vt:variant>
      <vt:variant>
        <vt:i4>5</vt:i4>
      </vt:variant>
    </vt:vector>
  </HeadingPairs>
  <TitlesOfParts>
    <vt:vector size="9" baseType="lpstr">
      <vt:lpstr>Arial</vt:lpstr>
      <vt:lpstr>Calibri</vt:lpstr>
      <vt:lpstr>Calibri Light</vt:lpstr>
      <vt:lpstr>Office-tema</vt:lpstr>
      <vt:lpstr>Kapitel 1 Almindelige bestemmelser</vt:lpstr>
      <vt:lpstr>Kapitel 2 Retten til ferie</vt:lpstr>
      <vt:lpstr>Kapitel 2 Retten til ferie</vt:lpstr>
      <vt:lpstr>Kapitel 2 Retten til ferie</vt:lpstr>
      <vt:lpstr>Kapitel 2 Retten til ferie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Kapitel 1 Almindelige bestemmelser</dc:title>
  <dc:creator>Hans Hoffmann</dc:creator>
  <cp:lastModifiedBy>Hans Hoffmann</cp:lastModifiedBy>
  <cp:revision>7</cp:revision>
  <dcterms:created xsi:type="dcterms:W3CDTF">2019-05-02T13:11:15Z</dcterms:created>
  <dcterms:modified xsi:type="dcterms:W3CDTF">2019-05-02T14:28:34Z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0x01010028919C69D96BB34EA968A549B6E638A0</vt:lpwstr>
  </property>
</Properties>
</file>